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sldIdLst>
    <p:sldId id="256" r:id="rId2"/>
    <p:sldId id="257" r:id="rId3"/>
    <p:sldId id="258" r:id="rId4"/>
    <p:sldId id="259" r:id="rId5"/>
    <p:sldId id="260" r:id="rId6"/>
    <p:sldId id="264" r:id="rId7"/>
    <p:sldId id="263" r:id="rId8"/>
    <p:sldId id="265"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7" r:id="rId27"/>
    <p:sldId id="318" r:id="rId28"/>
    <p:sldId id="319" r:id="rId29"/>
    <p:sldId id="266" r:id="rId30"/>
    <p:sldId id="267" r:id="rId31"/>
    <p:sldId id="268" r:id="rId32"/>
    <p:sldId id="269" r:id="rId33"/>
    <p:sldId id="270" r:id="rId34"/>
    <p:sldId id="320" r:id="rId35"/>
    <p:sldId id="271" r:id="rId36"/>
    <p:sldId id="288" r:id="rId37"/>
    <p:sldId id="272" r:id="rId38"/>
    <p:sldId id="321" r:id="rId39"/>
    <p:sldId id="273" r:id="rId40"/>
    <p:sldId id="274" r:id="rId41"/>
    <p:sldId id="275" r:id="rId42"/>
    <p:sldId id="276" r:id="rId43"/>
    <p:sldId id="277" r:id="rId44"/>
    <p:sldId id="278" r:id="rId45"/>
    <p:sldId id="322" r:id="rId46"/>
    <p:sldId id="279" r:id="rId47"/>
    <p:sldId id="280" r:id="rId48"/>
    <p:sldId id="281" r:id="rId49"/>
    <p:sldId id="282" r:id="rId50"/>
    <p:sldId id="283" r:id="rId51"/>
    <p:sldId id="284" r:id="rId52"/>
    <p:sldId id="285" r:id="rId53"/>
    <p:sldId id="323" r:id="rId54"/>
    <p:sldId id="324" r:id="rId55"/>
    <p:sldId id="325" r:id="rId56"/>
    <p:sldId id="287" r:id="rId57"/>
    <p:sldId id="289" r:id="rId58"/>
    <p:sldId id="290" r:id="rId59"/>
    <p:sldId id="291" r:id="rId60"/>
    <p:sldId id="293" r:id="rId61"/>
    <p:sldId id="294" r:id="rId62"/>
    <p:sldId id="295" r:id="rId63"/>
    <p:sldId id="296" r:id="rId64"/>
    <p:sldId id="297" r:id="rId65"/>
    <p:sldId id="298" r:id="rId66"/>
    <p:sldId id="299" r:id="rId6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7B780F-AA36-4309-B9D0-664A0492A9CD}" type="datetimeFigureOut">
              <a:rPr lang="tr-TR" smtClean="0"/>
              <a:t>06.05.2025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096260-F172-4560-9D8C-FC39FF2759BA}" type="slidenum">
              <a:rPr lang="tr-TR" smtClean="0"/>
              <a:t>‹#›</a:t>
            </a:fld>
            <a:endParaRPr lang="tr-TR"/>
          </a:p>
        </p:txBody>
      </p:sp>
    </p:spTree>
    <p:extLst>
      <p:ext uri="{BB962C8B-B14F-4D97-AF65-F5344CB8AC3E}">
        <p14:creationId xmlns:p14="http://schemas.microsoft.com/office/powerpoint/2010/main" val="2142869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E096260-F172-4560-9D8C-FC39FF2759BA}" type="slidenum">
              <a:rPr lang="tr-TR" smtClean="0"/>
              <a:t>1</a:t>
            </a:fld>
            <a:endParaRPr lang="tr-TR"/>
          </a:p>
        </p:txBody>
      </p:sp>
    </p:spTree>
    <p:extLst>
      <p:ext uri="{BB962C8B-B14F-4D97-AF65-F5344CB8AC3E}">
        <p14:creationId xmlns:p14="http://schemas.microsoft.com/office/powerpoint/2010/main" val="1129390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06.05.2025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06.05.2025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06.05.2025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06.05.2025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06.05.2025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06.05.2025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06.05.2025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06.05.2025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06.05.2025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06.05.2025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06.05.2025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06.05.2025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b="1" dirty="0" smtClean="0">
                <a:latin typeface="Times New Roman" pitchFamily="18" charset="0"/>
                <a:cs typeface="Times New Roman" pitchFamily="18" charset="0"/>
              </a:rPr>
              <a:t/>
            </a:r>
            <a:br>
              <a:rPr lang="tr-TR" b="1"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
            </a:r>
            <a:br>
              <a:rPr lang="tr-TR" b="1"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GİRESUN ÜNİVERSİTESİ REKTÖRLÜĞÜ</a:t>
            </a:r>
            <a:br>
              <a:rPr lang="tr-TR" b="1"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
            </a:r>
            <a:br>
              <a:rPr lang="tr-TR" b="1" dirty="0" smtClean="0">
                <a:latin typeface="Times New Roman" pitchFamily="18" charset="0"/>
                <a:cs typeface="Times New Roman" pitchFamily="18" charset="0"/>
              </a:rPr>
            </a:br>
            <a:r>
              <a:rPr lang="tr-TR" b="1" dirty="0" smtClean="0">
                <a:latin typeface="Times New Roman" pitchFamily="18" charset="0"/>
                <a:cs typeface="Times New Roman" pitchFamily="18" charset="0"/>
              </a:rPr>
              <a:t>HUKUK MÜŞAVİRLİĞİ</a:t>
            </a:r>
            <a:endParaRPr lang="tr-TR" b="1" dirty="0">
              <a:latin typeface="Times New Roman" pitchFamily="18" charset="0"/>
              <a:cs typeface="Times New Roman" pitchFamily="18" charset="0"/>
            </a:endParaRPr>
          </a:p>
        </p:txBody>
      </p:sp>
      <p:sp>
        <p:nvSpPr>
          <p:cNvPr id="3" name="Alt Başlık 2"/>
          <p:cNvSpPr>
            <a:spLocks noGrp="1"/>
          </p:cNvSpPr>
          <p:nvPr>
            <p:ph type="subTitle" idx="1"/>
          </p:nvPr>
        </p:nvSpPr>
        <p:spPr/>
        <p:txBody>
          <a:bodyPr/>
          <a:lstStyle/>
          <a:p>
            <a:endParaRPr lang="tr-TR" dirty="0" smtClean="0"/>
          </a:p>
          <a:p>
            <a:endParaRPr lang="tr-TR" dirty="0" smtClean="0"/>
          </a:p>
          <a:p>
            <a:r>
              <a:rPr lang="tr-TR" dirty="0" smtClean="0"/>
              <a:t>Hukuk Müşaviri Av. Tolga MISIRCI</a:t>
            </a:r>
            <a:endParaRPr lang="tr-TR" dirty="0"/>
          </a:p>
        </p:txBody>
      </p:sp>
      <p:pic>
        <p:nvPicPr>
          <p:cNvPr id="4" name="Resim 3"/>
          <p:cNvPicPr/>
          <p:nvPr/>
        </p:nvPicPr>
        <p:blipFill>
          <a:blip r:embed="rId3" cstate="print"/>
          <a:srcRect/>
          <a:stretch>
            <a:fillRect/>
          </a:stretch>
        </p:blipFill>
        <p:spPr bwMode="auto">
          <a:xfrm>
            <a:off x="3635896" y="476672"/>
            <a:ext cx="1584176" cy="1512168"/>
          </a:xfrm>
          <a:prstGeom prst="rect">
            <a:avLst/>
          </a:prstGeom>
          <a:solidFill>
            <a:srgbClr val="FFFFFF"/>
          </a:solidFill>
          <a:ln w="9525">
            <a:noFill/>
            <a:miter lim="800000"/>
            <a:headEnd/>
            <a:tailEnd/>
          </a:ln>
        </p:spPr>
      </p:pic>
    </p:spTree>
    <p:extLst>
      <p:ext uri="{BB962C8B-B14F-4D97-AF65-F5344CB8AC3E}">
        <p14:creationId xmlns:p14="http://schemas.microsoft.com/office/powerpoint/2010/main" val="34771974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smtClean="0">
                <a:latin typeface="Times New Roman" pitchFamily="18" charset="0"/>
                <a:cs typeface="Times New Roman" pitchFamily="18" charset="0"/>
              </a:rPr>
              <a:t>2547 Sayılı Yükseköğretim Kanunu’na Göre</a:t>
            </a:r>
            <a:br>
              <a:rPr lang="tr-TR" sz="2400" b="1" dirty="0" smtClean="0">
                <a:latin typeface="Times New Roman" pitchFamily="18" charset="0"/>
                <a:cs typeface="Times New Roman" pitchFamily="18" charset="0"/>
              </a:rPr>
            </a:br>
            <a:r>
              <a:rPr lang="tr-TR" sz="2400" b="1" dirty="0" smtClean="0">
                <a:latin typeface="Times New Roman" pitchFamily="18" charset="0"/>
                <a:cs typeface="Times New Roman" pitchFamily="18" charset="0"/>
              </a:rPr>
              <a:t>Kınama Cezası Gerektiren Fiiller</a:t>
            </a:r>
            <a:endParaRPr lang="tr-TR" sz="2400" b="1" dirty="0">
              <a:latin typeface="Times New Roman" pitchFamily="18" charset="0"/>
              <a:cs typeface="Times New Roman" pitchFamily="18" charset="0"/>
            </a:endParaRPr>
          </a:p>
        </p:txBody>
      </p:sp>
      <p:sp>
        <p:nvSpPr>
          <p:cNvPr id="3" name="İçerik Yer Tutucusu 2"/>
          <p:cNvSpPr>
            <a:spLocks noGrp="1"/>
          </p:cNvSpPr>
          <p:nvPr>
            <p:ph idx="1"/>
          </p:nvPr>
        </p:nvSpPr>
        <p:spPr/>
        <p:txBody>
          <a:bodyPr>
            <a:noAutofit/>
          </a:bodyPr>
          <a:lstStyle/>
          <a:p>
            <a:pPr marL="457200" indent="-457200" algn="just">
              <a:buAutoNum type="alphaLcParenR"/>
            </a:pPr>
            <a:r>
              <a:rPr lang="tr-TR" sz="2000" dirty="0" smtClean="0">
                <a:latin typeface="Times New Roman" pitchFamily="18" charset="0"/>
                <a:cs typeface="Times New Roman" pitchFamily="18" charset="0"/>
              </a:rPr>
              <a:t>(</a:t>
            </a:r>
            <a:r>
              <a:rPr lang="tr-TR" sz="2000" dirty="0">
                <a:latin typeface="Times New Roman" pitchFamily="18" charset="0"/>
                <a:cs typeface="Times New Roman" pitchFamily="18" charset="0"/>
              </a:rPr>
              <a:t>Mülga: 15/4/2020-7243/7 </a:t>
            </a:r>
            <a:r>
              <a:rPr lang="tr-TR" sz="2000" dirty="0" err="1">
                <a:latin typeface="Times New Roman" pitchFamily="18" charset="0"/>
                <a:cs typeface="Times New Roman" pitchFamily="18" charset="0"/>
              </a:rPr>
              <a:t>md.</a:t>
            </a: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marL="457200" indent="-457200" algn="just">
              <a:buAutoNum type="alphaLcParenR"/>
            </a:pPr>
            <a:r>
              <a:rPr lang="tr-TR" sz="2000" dirty="0" smtClean="0">
                <a:latin typeface="Times New Roman" pitchFamily="18" charset="0"/>
                <a:cs typeface="Times New Roman" pitchFamily="18" charset="0"/>
              </a:rPr>
              <a:t>Resmi </a:t>
            </a:r>
            <a:r>
              <a:rPr lang="tr-TR" sz="2000" dirty="0">
                <a:latin typeface="Times New Roman" pitchFamily="18" charset="0"/>
                <a:cs typeface="Times New Roman" pitchFamily="18" charset="0"/>
              </a:rPr>
              <a:t>olarak ders vermekle yükümlü bulunulan öğrencilere özel ders </a:t>
            </a:r>
            <a:r>
              <a:rPr lang="tr-TR" sz="2000" dirty="0" smtClean="0">
                <a:latin typeface="Times New Roman" pitchFamily="18" charset="0"/>
                <a:cs typeface="Times New Roman" pitchFamily="18" charset="0"/>
              </a:rPr>
              <a:t>vermek </a:t>
            </a:r>
          </a:p>
          <a:p>
            <a:pPr marL="457200" indent="-457200" algn="just">
              <a:buAutoNum type="alphaLcParenR"/>
            </a:pPr>
            <a:r>
              <a:rPr lang="tr-TR" sz="2000" dirty="0" smtClean="0">
                <a:latin typeface="Times New Roman" pitchFamily="18" charset="0"/>
                <a:cs typeface="Times New Roman" pitchFamily="18" charset="0"/>
              </a:rPr>
              <a:t>(Mülga</a:t>
            </a:r>
            <a:r>
              <a:rPr lang="tr-TR" sz="2000" dirty="0">
                <a:latin typeface="Times New Roman" pitchFamily="18" charset="0"/>
                <a:cs typeface="Times New Roman" pitchFamily="18" charset="0"/>
              </a:rPr>
              <a:t>: 15/4/2020-7243/7 </a:t>
            </a:r>
            <a:r>
              <a:rPr lang="tr-TR" sz="2000" dirty="0" err="1">
                <a:latin typeface="Times New Roman" pitchFamily="18" charset="0"/>
                <a:cs typeface="Times New Roman" pitchFamily="18" charset="0"/>
              </a:rPr>
              <a:t>md.</a:t>
            </a: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pPr marL="457200" indent="-457200" algn="just">
              <a:buAutoNum type="alphaLcParenR"/>
            </a:pPr>
            <a:r>
              <a:rPr lang="tr-TR" sz="2000" dirty="0" smtClean="0">
                <a:latin typeface="Times New Roman" pitchFamily="18" charset="0"/>
                <a:cs typeface="Times New Roman" pitchFamily="18" charset="0"/>
              </a:rPr>
              <a:t>Üniversite </a:t>
            </a:r>
            <a:r>
              <a:rPr lang="tr-TR" sz="2000" dirty="0">
                <a:latin typeface="Times New Roman" pitchFamily="18" charset="0"/>
                <a:cs typeface="Times New Roman" pitchFamily="18" charset="0"/>
              </a:rPr>
              <a:t>veya bağlı birimlerin sınırları içinde herhangi bir yeri kurumun izni olmadan hizmetin amaçları dışında kullanmak veya </a:t>
            </a:r>
            <a:r>
              <a:rPr lang="tr-TR" sz="2000" dirty="0" smtClean="0">
                <a:latin typeface="Times New Roman" pitchFamily="18" charset="0"/>
                <a:cs typeface="Times New Roman" pitchFamily="18" charset="0"/>
              </a:rPr>
              <a:t>kullandırmak</a:t>
            </a: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e) </a:t>
            </a:r>
            <a:r>
              <a:rPr lang="tr-TR" sz="2000" dirty="0" smtClean="0">
                <a:latin typeface="Times New Roman" pitchFamily="18" charset="0"/>
                <a:cs typeface="Times New Roman" pitchFamily="18" charset="0"/>
              </a:rPr>
              <a:t>   Yayınlarında </a:t>
            </a:r>
            <a:r>
              <a:rPr lang="tr-TR" sz="2000" dirty="0">
                <a:latin typeface="Times New Roman" pitchFamily="18" charset="0"/>
                <a:cs typeface="Times New Roman" pitchFamily="18" charset="0"/>
              </a:rPr>
              <a:t>hasta haklarına riayet </a:t>
            </a:r>
            <a:r>
              <a:rPr lang="tr-TR" sz="2000" dirty="0" smtClean="0">
                <a:latin typeface="Times New Roman" pitchFamily="18" charset="0"/>
                <a:cs typeface="Times New Roman" pitchFamily="18" charset="0"/>
              </a:rPr>
              <a:t>etmemek</a:t>
            </a:r>
          </a:p>
          <a:p>
            <a:pPr marL="0" indent="0" algn="just">
              <a:buNone/>
            </a:pPr>
            <a:r>
              <a:rPr lang="tr-TR" sz="2000" dirty="0" smtClean="0">
                <a:latin typeface="Times New Roman" pitchFamily="18" charset="0"/>
                <a:cs typeface="Times New Roman" pitchFamily="18" charset="0"/>
              </a:rPr>
              <a:t>f</a:t>
            </a: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  İnsanlarla </a:t>
            </a:r>
            <a:r>
              <a:rPr lang="tr-TR" sz="2000" dirty="0">
                <a:latin typeface="Times New Roman" pitchFamily="18" charset="0"/>
                <a:cs typeface="Times New Roman" pitchFamily="18" charset="0"/>
              </a:rPr>
              <a:t>ilgili biyomedikal araştırmalarda veya diğer klinik araştırmalarda </a:t>
            </a:r>
            <a:r>
              <a:rPr lang="tr-TR" sz="2000" dirty="0" smtClean="0">
                <a:latin typeface="Times New Roman" pitchFamily="18" charset="0"/>
                <a:cs typeface="Times New Roman" pitchFamily="18" charset="0"/>
              </a:rPr>
              <a:t> </a:t>
            </a:r>
          </a:p>
          <a:p>
            <a:pPr marL="0" indent="0" algn="just">
              <a:buNone/>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      ilgili </a:t>
            </a:r>
            <a:r>
              <a:rPr lang="tr-TR" sz="2000" dirty="0">
                <a:latin typeface="Times New Roman" pitchFamily="18" charset="0"/>
                <a:cs typeface="Times New Roman" pitchFamily="18" charset="0"/>
              </a:rPr>
              <a:t>mevzuat hükümlerine aykırı </a:t>
            </a:r>
            <a:r>
              <a:rPr lang="tr-TR" sz="2000" dirty="0" smtClean="0">
                <a:latin typeface="Times New Roman" pitchFamily="18" charset="0"/>
                <a:cs typeface="Times New Roman" pitchFamily="18" charset="0"/>
              </a:rPr>
              <a:t>davranmak</a:t>
            </a:r>
          </a:p>
          <a:p>
            <a:pPr marL="457200" indent="-457200" algn="just">
              <a:buAutoNum type="alphaLcParenR" startAt="7"/>
            </a:pPr>
            <a:r>
              <a:rPr lang="tr-TR" sz="2000" dirty="0" smtClean="0">
                <a:latin typeface="Times New Roman" pitchFamily="18" charset="0"/>
                <a:cs typeface="Times New Roman" pitchFamily="18" charset="0"/>
              </a:rPr>
              <a:t>İncelemek </a:t>
            </a:r>
            <a:r>
              <a:rPr lang="tr-TR" sz="2000" dirty="0">
                <a:latin typeface="Times New Roman" pitchFamily="18" charset="0"/>
                <a:cs typeface="Times New Roman" pitchFamily="18" charset="0"/>
              </a:rPr>
              <a:t>üzere görevlendirildiği bir eserde yer alan bilgileri eser </a:t>
            </a:r>
            <a:r>
              <a:rPr lang="tr-TR" sz="2000" dirty="0" smtClean="0">
                <a:latin typeface="Times New Roman" pitchFamily="18" charset="0"/>
                <a:cs typeface="Times New Roman" pitchFamily="18" charset="0"/>
              </a:rPr>
              <a:t>sahibinin açık </a:t>
            </a:r>
            <a:r>
              <a:rPr lang="tr-TR" sz="2000" dirty="0">
                <a:latin typeface="Times New Roman" pitchFamily="18" charset="0"/>
                <a:cs typeface="Times New Roman" pitchFamily="18" charset="0"/>
              </a:rPr>
              <a:t>izni olmaksızın yayımlanmadan önce başkalarıyla </a:t>
            </a:r>
            <a:r>
              <a:rPr lang="tr-TR" sz="2000" dirty="0" smtClean="0">
                <a:latin typeface="Times New Roman" pitchFamily="18" charset="0"/>
                <a:cs typeface="Times New Roman" pitchFamily="18" charset="0"/>
              </a:rPr>
              <a:t>paylaşmak</a:t>
            </a: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1736463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548681"/>
            <a:ext cx="7848872" cy="4893647"/>
          </a:xfrm>
          <a:prstGeom prst="rect">
            <a:avLst/>
          </a:prstGeom>
        </p:spPr>
        <p:txBody>
          <a:bodyPr wrap="square">
            <a:spAutoFit/>
          </a:bodyPr>
          <a:lstStyle/>
          <a:p>
            <a:pPr algn="just"/>
            <a:r>
              <a:rPr lang="tr-TR" sz="2400" dirty="0">
                <a:latin typeface="Times New Roman" pitchFamily="18" charset="0"/>
                <a:cs typeface="Times New Roman" pitchFamily="18" charset="0"/>
              </a:rPr>
              <a:t>h) Bilimsel bir çalışma kapsamında yapılan anket ve tutum araştırmalarında katılımcıların açık rızasını almadan ya da araştırma bir kurumda yapılacaksa ayrıca kurumun iznini almadan elde edilen verileri </a:t>
            </a:r>
            <a:r>
              <a:rPr lang="tr-TR" sz="2400" dirty="0" smtClean="0">
                <a:latin typeface="Times New Roman" pitchFamily="18" charset="0"/>
                <a:cs typeface="Times New Roman" pitchFamily="18" charset="0"/>
              </a:rPr>
              <a:t>yayımlamak</a:t>
            </a:r>
          </a:p>
          <a:p>
            <a:pPr algn="just"/>
            <a:r>
              <a:rPr lang="tr-TR" sz="2400" dirty="0" smtClean="0">
                <a:latin typeface="Times New Roman" pitchFamily="18" charset="0"/>
                <a:cs typeface="Times New Roman" pitchFamily="18" charset="0"/>
              </a:rPr>
              <a:t>ı</a:t>
            </a:r>
            <a:r>
              <a:rPr lang="tr-TR" sz="2400" dirty="0">
                <a:latin typeface="Times New Roman" pitchFamily="18" charset="0"/>
                <a:cs typeface="Times New Roman" pitchFamily="18" charset="0"/>
              </a:rPr>
              <a:t>) Araştırma ve deneylerde, çalışmalara başlamadan önce alınması gereken izinleri yetkili birimlerden yazılı olarak </a:t>
            </a:r>
            <a:r>
              <a:rPr lang="tr-TR" sz="2400" dirty="0" smtClean="0">
                <a:latin typeface="Times New Roman" pitchFamily="18" charset="0"/>
                <a:cs typeface="Times New Roman" pitchFamily="18" charset="0"/>
              </a:rPr>
              <a:t>almamak</a:t>
            </a:r>
          </a:p>
          <a:p>
            <a:pPr algn="just"/>
            <a:r>
              <a:rPr lang="tr-TR" sz="2400" dirty="0" smtClean="0">
                <a:latin typeface="Times New Roman" pitchFamily="18" charset="0"/>
                <a:cs typeface="Times New Roman" pitchFamily="18" charset="0"/>
              </a:rPr>
              <a:t>j</a:t>
            </a:r>
            <a:r>
              <a:rPr lang="tr-TR" sz="2400" dirty="0">
                <a:latin typeface="Times New Roman" pitchFamily="18" charset="0"/>
                <a:cs typeface="Times New Roman" pitchFamily="18" charset="0"/>
              </a:rPr>
              <a:t>) Araştırma ve deneylerde mevzuatın veya Türkiye’nin taraf olduğu uluslararası sözleşmelerin ilgili araştırma ve deneylere dair hükümlerine aykırı çalışmalarda </a:t>
            </a:r>
            <a:r>
              <a:rPr lang="tr-TR" sz="2400" dirty="0" smtClean="0">
                <a:latin typeface="Times New Roman" pitchFamily="18" charset="0"/>
                <a:cs typeface="Times New Roman" pitchFamily="18" charset="0"/>
              </a:rPr>
              <a:t>bulunmak </a:t>
            </a:r>
          </a:p>
          <a:p>
            <a:pPr algn="just"/>
            <a:r>
              <a:rPr lang="tr-TR" sz="2400" dirty="0" smtClean="0">
                <a:latin typeface="Times New Roman" pitchFamily="18" charset="0"/>
                <a:cs typeface="Times New Roman" pitchFamily="18" charset="0"/>
              </a:rPr>
              <a:t>k</a:t>
            </a:r>
            <a:r>
              <a:rPr lang="tr-TR" sz="2400" dirty="0">
                <a:latin typeface="Times New Roman" pitchFamily="18" charset="0"/>
                <a:cs typeface="Times New Roman" pitchFamily="18" charset="0"/>
              </a:rPr>
              <a:t>) Araştırmacılar veya yetkililerce, yapılan bilimsel araştırma ile ilgili olarak muhtemel zararlı uygulamalar konusunda ilgilileri bilgilendirme ve uyarma yükümlülüğüne </a:t>
            </a:r>
            <a:r>
              <a:rPr lang="tr-TR" sz="2400" dirty="0" smtClean="0">
                <a:latin typeface="Times New Roman" pitchFamily="18" charset="0"/>
                <a:cs typeface="Times New Roman" pitchFamily="18" charset="0"/>
              </a:rPr>
              <a:t>uymamak </a:t>
            </a: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999352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332657"/>
            <a:ext cx="7920880" cy="6370975"/>
          </a:xfrm>
          <a:prstGeom prst="rect">
            <a:avLst/>
          </a:prstGeom>
        </p:spPr>
        <p:txBody>
          <a:bodyPr wrap="square">
            <a:spAutoFit/>
          </a:bodyPr>
          <a:lstStyle/>
          <a:p>
            <a:pPr algn="just"/>
            <a:r>
              <a:rPr lang="tr-TR" sz="2400" dirty="0">
                <a:latin typeface="Times New Roman" pitchFamily="18" charset="0"/>
                <a:cs typeface="Times New Roman" pitchFamily="18" charset="0"/>
              </a:rPr>
              <a:t>l) (Mülga: 15/4/2020-7243/7 </a:t>
            </a:r>
            <a:r>
              <a:rPr lang="tr-TR" sz="2400" dirty="0" err="1">
                <a:latin typeface="Times New Roman" pitchFamily="18" charset="0"/>
                <a:cs typeface="Times New Roman" pitchFamily="18" charset="0"/>
              </a:rPr>
              <a:t>md.</a:t>
            </a:r>
            <a:r>
              <a:rPr lang="tr-TR" sz="2400" dirty="0">
                <a:latin typeface="Times New Roman" pitchFamily="18" charset="0"/>
                <a:cs typeface="Times New Roman" pitchFamily="18" charset="0"/>
              </a:rPr>
              <a:t>) </a:t>
            </a:r>
            <a:endParaRPr lang="tr-TR" sz="2400" dirty="0" smtClean="0">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m</a:t>
            </a:r>
            <a:r>
              <a:rPr lang="tr-TR" sz="2400" dirty="0">
                <a:latin typeface="Times New Roman" pitchFamily="18" charset="0"/>
                <a:cs typeface="Times New Roman" pitchFamily="18" charset="0"/>
              </a:rPr>
              <a:t>) İçeriği itibarıyla şiddet veya nefret amaçlı bildiri, afiş, pankart, bant ve benzerlerini basmak, çoğaltmak, dağıtmak veya bunları teşhir etmek yahut kurumların herhangi bir yerine </a:t>
            </a:r>
            <a:r>
              <a:rPr lang="tr-TR" sz="2400" dirty="0" smtClean="0">
                <a:latin typeface="Times New Roman" pitchFamily="18" charset="0"/>
                <a:cs typeface="Times New Roman" pitchFamily="18" charset="0"/>
              </a:rPr>
              <a:t>asmak.</a:t>
            </a:r>
          </a:p>
          <a:p>
            <a:pPr algn="just"/>
            <a:r>
              <a:rPr lang="tr-TR" sz="2400" dirty="0" smtClean="0">
                <a:latin typeface="Times New Roman" pitchFamily="18" charset="0"/>
                <a:cs typeface="Times New Roman" pitchFamily="18" charset="0"/>
              </a:rPr>
              <a:t>n</a:t>
            </a:r>
            <a:r>
              <a:rPr lang="tr-TR" sz="2400" dirty="0">
                <a:latin typeface="Times New Roman" pitchFamily="18" charset="0"/>
                <a:cs typeface="Times New Roman" pitchFamily="18" charset="0"/>
              </a:rPr>
              <a:t>) Yükseköğretim kurumları içinde siyasi parti faaliyetinde bulunmak veya siyasi parti propagandası yapmak. </a:t>
            </a:r>
            <a:endParaRPr lang="tr-TR" sz="2400" dirty="0" smtClean="0">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o</a:t>
            </a:r>
            <a:r>
              <a:rPr lang="tr-TR" sz="2400" dirty="0">
                <a:latin typeface="Times New Roman" pitchFamily="18" charset="0"/>
                <a:cs typeface="Times New Roman" pitchFamily="18" charset="0"/>
              </a:rPr>
              <a:t>) (Ek: 15/4/2020-7243/7 </a:t>
            </a:r>
            <a:r>
              <a:rPr lang="tr-TR" sz="2400" dirty="0" err="1">
                <a:latin typeface="Times New Roman" pitchFamily="18" charset="0"/>
                <a:cs typeface="Times New Roman" pitchFamily="18" charset="0"/>
              </a:rPr>
              <a:t>md.</a:t>
            </a:r>
            <a:r>
              <a:rPr lang="tr-TR" sz="2400" dirty="0">
                <a:latin typeface="Times New Roman" pitchFamily="18" charset="0"/>
                <a:cs typeface="Times New Roman" pitchFamily="18" charset="0"/>
              </a:rPr>
              <a:t>) Görevin tam ve zamanında yapılmasında, görev mahallinde kurumlarca belirlenen usul ve esasların yerine getirilmesinde, kusurlu davranmak. </a:t>
            </a:r>
            <a:endParaRPr lang="tr-TR" sz="2400" dirty="0" smtClean="0">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p</a:t>
            </a:r>
            <a:r>
              <a:rPr lang="tr-TR" sz="2400" dirty="0">
                <a:latin typeface="Times New Roman" pitchFamily="18" charset="0"/>
                <a:cs typeface="Times New Roman" pitchFamily="18" charset="0"/>
              </a:rPr>
              <a:t>) (Ek: 15/4/2020-7243/7 </a:t>
            </a:r>
            <a:r>
              <a:rPr lang="tr-TR" sz="2400" dirty="0" err="1">
                <a:latin typeface="Times New Roman" pitchFamily="18" charset="0"/>
                <a:cs typeface="Times New Roman" pitchFamily="18" charset="0"/>
              </a:rPr>
              <a:t>md.</a:t>
            </a:r>
            <a:r>
              <a:rPr lang="tr-TR" sz="2400" dirty="0">
                <a:latin typeface="Times New Roman" pitchFamily="18" charset="0"/>
                <a:cs typeface="Times New Roman" pitchFamily="18" charset="0"/>
              </a:rPr>
              <a:t>) Mevzuatta öngörülen bildirim yükümlülüğünü yerine getirmemek. </a:t>
            </a:r>
            <a:endParaRPr lang="tr-TR" sz="2400" dirty="0" smtClean="0">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r</a:t>
            </a:r>
            <a:r>
              <a:rPr lang="tr-TR" sz="2400" dirty="0">
                <a:latin typeface="Times New Roman" pitchFamily="18" charset="0"/>
                <a:cs typeface="Times New Roman" pitchFamily="18" charset="0"/>
              </a:rPr>
              <a:t>) (Ek: 15/4/2020-7243/7 </a:t>
            </a:r>
            <a:r>
              <a:rPr lang="tr-TR" sz="2400" dirty="0" err="1">
                <a:latin typeface="Times New Roman" pitchFamily="18" charset="0"/>
                <a:cs typeface="Times New Roman" pitchFamily="18" charset="0"/>
              </a:rPr>
              <a:t>md.</a:t>
            </a:r>
            <a:r>
              <a:rPr lang="tr-TR" sz="2400" dirty="0">
                <a:latin typeface="Times New Roman" pitchFamily="18" charset="0"/>
                <a:cs typeface="Times New Roman" pitchFamily="18" charset="0"/>
              </a:rPr>
              <a:t>) Görevi sırasında amirine sözle saygısızlık etmek. </a:t>
            </a:r>
            <a:endParaRPr lang="tr-TR" sz="2400" dirty="0" smtClean="0">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s</a:t>
            </a:r>
            <a:r>
              <a:rPr lang="tr-TR" sz="2400" dirty="0">
                <a:latin typeface="Times New Roman" pitchFamily="18" charset="0"/>
                <a:cs typeface="Times New Roman" pitchFamily="18" charset="0"/>
              </a:rPr>
              <a:t>) (Ek:15/4/2020-7243/7 </a:t>
            </a:r>
            <a:r>
              <a:rPr lang="tr-TR" sz="2400" dirty="0" err="1">
                <a:latin typeface="Times New Roman" pitchFamily="18" charset="0"/>
                <a:cs typeface="Times New Roman" pitchFamily="18" charset="0"/>
              </a:rPr>
              <a:t>md.</a:t>
            </a:r>
            <a:r>
              <a:rPr lang="tr-TR" sz="2400" dirty="0">
                <a:latin typeface="Times New Roman" pitchFamily="18" charset="0"/>
                <a:cs typeface="Times New Roman" pitchFamily="18" charset="0"/>
              </a:rPr>
              <a:t>) Görevle ilgili resmi araç, gereç ve benzeri eşyayı özel işlerinde kullanmak, kaybetmek veya kusurlu davranışlarıyla bunlara zarar vermek.</a:t>
            </a:r>
          </a:p>
        </p:txBody>
      </p:sp>
    </p:spTree>
    <p:extLst>
      <p:ext uri="{BB962C8B-B14F-4D97-AF65-F5344CB8AC3E}">
        <p14:creationId xmlns:p14="http://schemas.microsoft.com/office/powerpoint/2010/main" val="2604435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1196752"/>
            <a:ext cx="7632848" cy="2677656"/>
          </a:xfrm>
          <a:prstGeom prst="rect">
            <a:avLst/>
          </a:prstGeom>
        </p:spPr>
        <p:txBody>
          <a:bodyPr wrap="square">
            <a:spAutoFit/>
          </a:bodyPr>
          <a:lstStyle/>
          <a:p>
            <a:pPr algn="just"/>
            <a:r>
              <a:rPr lang="tr-TR" sz="2400" dirty="0">
                <a:latin typeface="Times New Roman" pitchFamily="18" charset="0"/>
                <a:cs typeface="Times New Roman" pitchFamily="18" charset="0"/>
              </a:rPr>
              <a:t>t) (Ek: 15/4/2020-7243/7 </a:t>
            </a:r>
            <a:r>
              <a:rPr lang="tr-TR" sz="2400" dirty="0" err="1">
                <a:latin typeface="Times New Roman" pitchFamily="18" charset="0"/>
                <a:cs typeface="Times New Roman" pitchFamily="18" charset="0"/>
              </a:rPr>
              <a:t>md.</a:t>
            </a:r>
            <a:r>
              <a:rPr lang="tr-TR" sz="2400" dirty="0">
                <a:latin typeface="Times New Roman" pitchFamily="18" charset="0"/>
                <a:cs typeface="Times New Roman" pitchFamily="18" charset="0"/>
              </a:rPr>
              <a:t>) (İptal alt bent: Anayasa Mahkemesinin </a:t>
            </a:r>
            <a:r>
              <a:rPr lang="tr-TR" sz="2400" dirty="0" smtClean="0">
                <a:latin typeface="Times New Roman" pitchFamily="18" charset="0"/>
                <a:cs typeface="Times New Roman" pitchFamily="18" charset="0"/>
              </a:rPr>
              <a:t>28/12/2023 Tarihli </a:t>
            </a:r>
            <a:r>
              <a:rPr lang="tr-TR" sz="2400" dirty="0">
                <a:latin typeface="Times New Roman" pitchFamily="18" charset="0"/>
                <a:cs typeface="Times New Roman" pitchFamily="18" charset="0"/>
              </a:rPr>
              <a:t>ve E: 2020/55, K: 2023/228 Sayılı Kararı ile.)</a:t>
            </a:r>
          </a:p>
          <a:p>
            <a:pPr algn="just"/>
            <a:endParaRPr lang="tr-TR" sz="2400" dirty="0" smtClean="0">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u</a:t>
            </a:r>
            <a:r>
              <a:rPr lang="tr-TR" sz="2400" dirty="0">
                <a:latin typeface="Times New Roman" pitchFamily="18" charset="0"/>
                <a:cs typeface="Times New Roman" pitchFamily="18" charset="0"/>
              </a:rPr>
              <a:t>) (Ek: 15/4/2020-7243/7 </a:t>
            </a:r>
            <a:r>
              <a:rPr lang="tr-TR" sz="2400" dirty="0" err="1">
                <a:latin typeface="Times New Roman" pitchFamily="18" charset="0"/>
                <a:cs typeface="Times New Roman" pitchFamily="18" charset="0"/>
              </a:rPr>
              <a:t>md.</a:t>
            </a:r>
            <a:r>
              <a:rPr lang="tr-TR" sz="2400" dirty="0">
                <a:latin typeface="Times New Roman" pitchFamily="18" charset="0"/>
                <a:cs typeface="Times New Roman" pitchFamily="18" charset="0"/>
              </a:rPr>
              <a:t>) Görevi gereği katılmakla yükümlü olduğu kurul </a:t>
            </a:r>
            <a:r>
              <a:rPr lang="tr-TR" sz="2400" dirty="0" smtClean="0">
                <a:latin typeface="Times New Roman" pitchFamily="18" charset="0"/>
                <a:cs typeface="Times New Roman" pitchFamily="18" charset="0"/>
              </a:rPr>
              <a:t>ve toplantılara </a:t>
            </a:r>
            <a:r>
              <a:rPr lang="tr-TR" sz="2400" dirty="0">
                <a:latin typeface="Times New Roman" pitchFamily="18" charset="0"/>
                <a:cs typeface="Times New Roman" pitchFamily="18" charset="0"/>
              </a:rPr>
              <a:t>izinsiz veya özürsüz olarak bir yıl içinde birden fazla katılmamak.</a:t>
            </a:r>
          </a:p>
        </p:txBody>
      </p:sp>
    </p:spTree>
    <p:extLst>
      <p:ext uri="{BB962C8B-B14F-4D97-AF65-F5344CB8AC3E}">
        <p14:creationId xmlns:p14="http://schemas.microsoft.com/office/powerpoint/2010/main" val="2408932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a:latin typeface="Times New Roman" pitchFamily="18" charset="0"/>
                <a:cs typeface="Times New Roman" pitchFamily="18" charset="0"/>
              </a:rPr>
              <a:t>2547 Sayılı Yükseköğretim Kanunu’na Göre</a:t>
            </a:r>
            <a:br>
              <a:rPr lang="tr-TR" sz="2400" b="1" dirty="0">
                <a:latin typeface="Times New Roman" pitchFamily="18" charset="0"/>
                <a:cs typeface="Times New Roman" pitchFamily="18" charset="0"/>
              </a:rPr>
            </a:br>
            <a:r>
              <a:rPr lang="tr-TR" sz="2400" b="1" dirty="0">
                <a:latin typeface="Times New Roman" pitchFamily="18" charset="0"/>
                <a:cs typeface="Times New Roman" pitchFamily="18" charset="0"/>
              </a:rPr>
              <a:t>Aylıktan veya </a:t>
            </a:r>
            <a:r>
              <a:rPr lang="tr-TR" sz="2400" b="1" dirty="0" smtClean="0">
                <a:latin typeface="Times New Roman" pitchFamily="18" charset="0"/>
                <a:cs typeface="Times New Roman" pitchFamily="18" charset="0"/>
              </a:rPr>
              <a:t>Ücretten Kesme </a:t>
            </a:r>
            <a:r>
              <a:rPr lang="tr-TR" sz="2400" b="1" dirty="0">
                <a:latin typeface="Times New Roman" pitchFamily="18" charset="0"/>
                <a:cs typeface="Times New Roman" pitchFamily="18" charset="0"/>
              </a:rPr>
              <a:t>Cezası Gerektiren Fiiller</a:t>
            </a:r>
          </a:p>
        </p:txBody>
      </p:sp>
      <p:sp>
        <p:nvSpPr>
          <p:cNvPr id="3" name="İçerik Yer Tutucusu 2"/>
          <p:cNvSpPr>
            <a:spLocks noGrp="1"/>
          </p:cNvSpPr>
          <p:nvPr>
            <p:ph idx="1"/>
          </p:nvPr>
        </p:nvSpPr>
        <p:spPr/>
        <p:txBody>
          <a:bodyPr>
            <a:noAutofit/>
          </a:bodyPr>
          <a:lstStyle/>
          <a:p>
            <a:pPr marL="514350" indent="-514350" algn="just">
              <a:buAutoNum type="alphaLcParenR"/>
            </a:pPr>
            <a:r>
              <a:rPr lang="tr-TR" sz="2400" dirty="0" smtClean="0">
                <a:latin typeface="Times New Roman" pitchFamily="18" charset="0"/>
                <a:cs typeface="Times New Roman" pitchFamily="18" charset="0"/>
              </a:rPr>
              <a:t>Yükseköğretim </a:t>
            </a:r>
            <a:r>
              <a:rPr lang="tr-TR" sz="2400" dirty="0">
                <a:latin typeface="Times New Roman" pitchFamily="18" charset="0"/>
                <a:cs typeface="Times New Roman" pitchFamily="18" charset="0"/>
              </a:rPr>
              <a:t>üst kuruluşları ile yükseköğretim kurumlarının organlarında yapılan konuşma ve alınan kararları, yetkili olmadığı halde organ veya üyelerinin aleyhinde davranışlara yol açmak maksadıyla dışarı </a:t>
            </a:r>
            <a:r>
              <a:rPr lang="tr-TR" sz="2400" dirty="0" smtClean="0">
                <a:latin typeface="Times New Roman" pitchFamily="18" charset="0"/>
                <a:cs typeface="Times New Roman" pitchFamily="18" charset="0"/>
              </a:rPr>
              <a:t>yaymak </a:t>
            </a:r>
          </a:p>
          <a:p>
            <a:pPr marL="514350" indent="-514350" algn="just">
              <a:buAutoNum type="alphaLcParenR"/>
            </a:pPr>
            <a:r>
              <a:rPr lang="tr-TR" sz="2400" dirty="0" smtClean="0">
                <a:latin typeface="Times New Roman" pitchFamily="18" charset="0"/>
                <a:cs typeface="Times New Roman" pitchFamily="18" charset="0"/>
              </a:rPr>
              <a:t>Kuruma </a:t>
            </a:r>
            <a:r>
              <a:rPr lang="tr-TR" sz="2400" dirty="0">
                <a:latin typeface="Times New Roman" pitchFamily="18" charset="0"/>
                <a:cs typeface="Times New Roman" pitchFamily="18" charset="0"/>
              </a:rPr>
              <a:t>ait araç, gereç, belge ve benzeri eşyayı görevin sona ermesine ve kurumca yazı ile istenmesine rağmen belirlenen süre içinde geri </a:t>
            </a:r>
            <a:r>
              <a:rPr lang="tr-TR" sz="2400" dirty="0" smtClean="0">
                <a:latin typeface="Times New Roman" pitchFamily="18" charset="0"/>
                <a:cs typeface="Times New Roman" pitchFamily="18" charset="0"/>
              </a:rPr>
              <a:t>vermemek</a:t>
            </a:r>
          </a:p>
          <a:p>
            <a:pPr marL="514350" indent="-514350" algn="just">
              <a:buAutoNum type="alphaLcParenR"/>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Araştırma ve deneylerde, hayvanlara ve ekolojik dengeye </a:t>
            </a:r>
            <a:r>
              <a:rPr lang="tr-TR" sz="2400" dirty="0" smtClean="0">
                <a:latin typeface="Times New Roman" pitchFamily="18" charset="0"/>
                <a:cs typeface="Times New Roman" pitchFamily="18" charset="0"/>
              </a:rPr>
              <a:t>zarar vermek</a:t>
            </a:r>
          </a:p>
          <a:p>
            <a:pPr marL="514350" indent="-514350" algn="just">
              <a:buAutoNum type="alphaLcParenR"/>
            </a:pPr>
            <a:r>
              <a:rPr lang="tr-TR" sz="2000" dirty="0" smtClean="0">
                <a:latin typeface="Times New Roman" pitchFamily="18" charset="0"/>
                <a:cs typeface="Times New Roman" pitchFamily="18" charset="0"/>
              </a:rPr>
              <a:t>Bilimsel </a:t>
            </a:r>
            <a:r>
              <a:rPr lang="tr-TR" sz="2000" dirty="0">
                <a:latin typeface="Times New Roman" pitchFamily="18" charset="0"/>
                <a:cs typeface="Times New Roman" pitchFamily="18" charset="0"/>
              </a:rPr>
              <a:t>çalışmalarda, diğer kişi ve kurumlardan temin edilen veri ve bilgileri, izin verildiği ölçüde ve şekilde kullanmamak, bu bilgilerin gizliliğine riayet etmemek ve korunmasını sağlamamak</a:t>
            </a:r>
          </a:p>
        </p:txBody>
      </p:sp>
    </p:spTree>
    <p:extLst>
      <p:ext uri="{BB962C8B-B14F-4D97-AF65-F5344CB8AC3E}">
        <p14:creationId xmlns:p14="http://schemas.microsoft.com/office/powerpoint/2010/main" val="1926235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476672"/>
            <a:ext cx="7992888" cy="4893647"/>
          </a:xfrm>
          <a:prstGeom prst="rect">
            <a:avLst/>
          </a:prstGeom>
        </p:spPr>
        <p:txBody>
          <a:bodyPr wrap="square">
            <a:spAutoFit/>
          </a:bodyPr>
          <a:lstStyle/>
          <a:p>
            <a:pPr algn="just"/>
            <a:r>
              <a:rPr lang="tr-TR" sz="2400" dirty="0">
                <a:latin typeface="Times New Roman" pitchFamily="18" charset="0"/>
                <a:cs typeface="Times New Roman" pitchFamily="18" charset="0"/>
              </a:rPr>
              <a:t>e) Bilimsel araştırma için sağlanan veya ayrılan kaynakları, mekânları, imkânları </a:t>
            </a:r>
            <a:r>
              <a:rPr lang="tr-TR" sz="2400" dirty="0" smtClean="0">
                <a:latin typeface="Times New Roman" pitchFamily="18" charset="0"/>
                <a:cs typeface="Times New Roman" pitchFamily="18" charset="0"/>
              </a:rPr>
              <a:t>ve cihazları </a:t>
            </a:r>
            <a:r>
              <a:rPr lang="tr-TR" sz="2400" dirty="0">
                <a:latin typeface="Times New Roman" pitchFamily="18" charset="0"/>
                <a:cs typeface="Times New Roman" pitchFamily="18" charset="0"/>
              </a:rPr>
              <a:t>amaç dışı </a:t>
            </a:r>
            <a:r>
              <a:rPr lang="tr-TR" sz="2400" dirty="0" smtClean="0">
                <a:latin typeface="Times New Roman" pitchFamily="18" charset="0"/>
                <a:cs typeface="Times New Roman" pitchFamily="18" charset="0"/>
              </a:rPr>
              <a:t>kullanmak</a:t>
            </a:r>
            <a:endParaRPr lang="tr-TR" sz="2400" dirty="0">
              <a:latin typeface="Times New Roman" pitchFamily="18" charset="0"/>
              <a:cs typeface="Times New Roman" pitchFamily="18" charset="0"/>
            </a:endParaRPr>
          </a:p>
          <a:p>
            <a:pPr algn="just"/>
            <a:r>
              <a:rPr lang="tr-TR" sz="2400" dirty="0">
                <a:latin typeface="Times New Roman" pitchFamily="18" charset="0"/>
                <a:cs typeface="Times New Roman" pitchFamily="18" charset="0"/>
              </a:rPr>
              <a:t>f) (Mülga: 15/4/2020-7243/7 </a:t>
            </a:r>
            <a:r>
              <a:rPr lang="tr-TR" sz="2400" dirty="0" err="1">
                <a:latin typeface="Times New Roman" pitchFamily="18" charset="0"/>
                <a:cs typeface="Times New Roman" pitchFamily="18" charset="0"/>
              </a:rPr>
              <a:t>md.</a:t>
            </a:r>
            <a:r>
              <a:rPr lang="tr-TR" sz="2400" dirty="0">
                <a:latin typeface="Times New Roman" pitchFamily="18" charset="0"/>
                <a:cs typeface="Times New Roman" pitchFamily="18" charset="0"/>
              </a:rPr>
              <a:t>)</a:t>
            </a:r>
          </a:p>
          <a:p>
            <a:pPr algn="just"/>
            <a:r>
              <a:rPr lang="tr-TR" sz="2400" dirty="0">
                <a:latin typeface="Times New Roman" pitchFamily="18" charset="0"/>
                <a:cs typeface="Times New Roman" pitchFamily="18" charset="0"/>
              </a:rPr>
              <a:t>g) Bir araştırmanın sonuçlarını, araştırmanın bütünlüğünü bozacak şekilde ve </a:t>
            </a:r>
            <a:r>
              <a:rPr lang="tr-TR" sz="2400" dirty="0" smtClean="0">
                <a:latin typeface="Times New Roman" pitchFamily="18" charset="0"/>
                <a:cs typeface="Times New Roman" pitchFamily="18" charset="0"/>
              </a:rPr>
              <a:t>uygun olmayan </a:t>
            </a:r>
            <a:r>
              <a:rPr lang="tr-TR" sz="2400" dirty="0">
                <a:latin typeface="Times New Roman" pitchFamily="18" charset="0"/>
                <a:cs typeface="Times New Roman" pitchFamily="18" charset="0"/>
              </a:rPr>
              <a:t>biçimde parçalara ayırıp birden fazla sayıda yayımlayarak bu yayınları </a:t>
            </a:r>
            <a:r>
              <a:rPr lang="tr-TR" sz="2400" dirty="0" smtClean="0">
                <a:latin typeface="Times New Roman" pitchFamily="18" charset="0"/>
                <a:cs typeface="Times New Roman" pitchFamily="18" charset="0"/>
              </a:rPr>
              <a:t>akademik atama </a:t>
            </a:r>
            <a:r>
              <a:rPr lang="tr-TR" sz="2400" dirty="0">
                <a:latin typeface="Times New Roman" pitchFamily="18" charset="0"/>
                <a:cs typeface="Times New Roman" pitchFamily="18" charset="0"/>
              </a:rPr>
              <a:t>ve yükselmelerde ayrı yayınlar olarak sunmak.</a:t>
            </a:r>
          </a:p>
          <a:p>
            <a:pPr algn="just"/>
            <a:r>
              <a:rPr lang="tr-TR" sz="2400" dirty="0">
                <a:latin typeface="Times New Roman" pitchFamily="18" charset="0"/>
                <a:cs typeface="Times New Roman" pitchFamily="18" charset="0"/>
              </a:rPr>
              <a:t>h) Aktif katkısı olmayan kişileri yazarlar arasına dâhil etmek veya olan kişileri </a:t>
            </a:r>
            <a:r>
              <a:rPr lang="tr-TR" sz="2400" dirty="0" smtClean="0">
                <a:latin typeface="Times New Roman" pitchFamily="18" charset="0"/>
                <a:cs typeface="Times New Roman" pitchFamily="18" charset="0"/>
              </a:rPr>
              <a:t>dâhil etmemek</a:t>
            </a:r>
            <a:r>
              <a:rPr lang="tr-TR" sz="2400" dirty="0">
                <a:latin typeface="Times New Roman" pitchFamily="18" charset="0"/>
                <a:cs typeface="Times New Roman" pitchFamily="18" charset="0"/>
              </a:rPr>
              <a:t>, yazar sıralamasını gerekçesiz ve uygun olmayan bir biçimde değiştirmek, </a:t>
            </a:r>
            <a:r>
              <a:rPr lang="tr-TR" sz="2400" dirty="0" smtClean="0">
                <a:latin typeface="Times New Roman" pitchFamily="18" charset="0"/>
                <a:cs typeface="Times New Roman" pitchFamily="18" charset="0"/>
              </a:rPr>
              <a:t>aktif katkısı </a:t>
            </a:r>
            <a:r>
              <a:rPr lang="tr-TR" sz="2400" dirty="0">
                <a:latin typeface="Times New Roman" pitchFamily="18" charset="0"/>
                <a:cs typeface="Times New Roman" pitchFamily="18" charset="0"/>
              </a:rPr>
              <a:t>olanların isimlerini sonraki baskılarda eserden çıkartmak, aktif katkısı olmadığı </a:t>
            </a:r>
            <a:r>
              <a:rPr lang="tr-TR" sz="2400" dirty="0" smtClean="0">
                <a:latin typeface="Times New Roman" pitchFamily="18" charset="0"/>
                <a:cs typeface="Times New Roman" pitchFamily="18" charset="0"/>
              </a:rPr>
              <a:t>hâlde nüfuzunu </a:t>
            </a:r>
            <a:r>
              <a:rPr lang="tr-TR" sz="2400" dirty="0">
                <a:latin typeface="Times New Roman" pitchFamily="18" charset="0"/>
                <a:cs typeface="Times New Roman" pitchFamily="18" charset="0"/>
              </a:rPr>
              <a:t>kullanarak ismini yazarlar arasına dâhil ettirmek. </a:t>
            </a:r>
          </a:p>
        </p:txBody>
      </p:sp>
    </p:spTree>
    <p:extLst>
      <p:ext uri="{BB962C8B-B14F-4D97-AF65-F5344CB8AC3E}">
        <p14:creationId xmlns:p14="http://schemas.microsoft.com/office/powerpoint/2010/main" val="2974690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404665"/>
            <a:ext cx="7920880" cy="5016758"/>
          </a:xfrm>
          <a:prstGeom prst="rect">
            <a:avLst/>
          </a:prstGeom>
        </p:spPr>
        <p:txBody>
          <a:bodyPr wrap="square">
            <a:spAutoFit/>
          </a:bodyPr>
          <a:lstStyle/>
          <a:p>
            <a:pPr algn="just"/>
            <a:r>
              <a:rPr lang="tr-TR" sz="2000" dirty="0">
                <a:latin typeface="Times New Roman" pitchFamily="18" charset="0"/>
                <a:cs typeface="Times New Roman" pitchFamily="18" charset="0"/>
              </a:rPr>
              <a:t>ı) Dayanaksız, yersiz ve kasıtlı olarak suç isnadında </a:t>
            </a:r>
            <a:r>
              <a:rPr lang="tr-TR" sz="2000" dirty="0" smtClean="0">
                <a:latin typeface="Times New Roman" pitchFamily="18" charset="0"/>
                <a:cs typeface="Times New Roman" pitchFamily="18" charset="0"/>
              </a:rPr>
              <a:t>bulunmak</a:t>
            </a:r>
            <a:endParaRPr lang="tr-TR" sz="2000" dirty="0">
              <a:latin typeface="Times New Roman" pitchFamily="18" charset="0"/>
              <a:cs typeface="Times New Roman" pitchFamily="18" charset="0"/>
            </a:endParaRPr>
          </a:p>
          <a:p>
            <a:pPr algn="just"/>
            <a:r>
              <a:rPr lang="tr-TR" sz="2000" dirty="0">
                <a:latin typeface="Times New Roman" pitchFamily="18" charset="0"/>
                <a:cs typeface="Times New Roman" pitchFamily="18" charset="0"/>
              </a:rPr>
              <a:t>j) Hukuka aykırı olarak kurumun bilişim sisteminin bütününe veya bir kısmına </a:t>
            </a:r>
            <a:r>
              <a:rPr lang="tr-TR" sz="2000" dirty="0" smtClean="0">
                <a:latin typeface="Times New Roman" pitchFamily="18" charset="0"/>
                <a:cs typeface="Times New Roman" pitchFamily="18" charset="0"/>
              </a:rPr>
              <a:t>kasten girmek </a:t>
            </a:r>
            <a:r>
              <a:rPr lang="tr-TR" sz="2000" dirty="0">
                <a:latin typeface="Times New Roman" pitchFamily="18" charset="0"/>
                <a:cs typeface="Times New Roman" pitchFamily="18" charset="0"/>
              </a:rPr>
              <a:t>veya orada </a:t>
            </a:r>
            <a:r>
              <a:rPr lang="tr-TR" sz="2000" dirty="0" smtClean="0">
                <a:latin typeface="Times New Roman" pitchFamily="18" charset="0"/>
                <a:cs typeface="Times New Roman" pitchFamily="18" charset="0"/>
              </a:rPr>
              <a:t>kalmak</a:t>
            </a:r>
            <a:endParaRPr lang="tr-TR" sz="2000" dirty="0">
              <a:latin typeface="Times New Roman" pitchFamily="18" charset="0"/>
              <a:cs typeface="Times New Roman" pitchFamily="18" charset="0"/>
            </a:endParaRPr>
          </a:p>
          <a:p>
            <a:pPr algn="just"/>
            <a:r>
              <a:rPr lang="tr-TR" sz="2000" dirty="0">
                <a:latin typeface="Times New Roman" pitchFamily="18" charset="0"/>
                <a:cs typeface="Times New Roman" pitchFamily="18" charset="0"/>
              </a:rPr>
              <a:t>k) (Ek: 15/4/2020-7243/7 </a:t>
            </a:r>
            <a:r>
              <a:rPr lang="tr-TR" sz="2000" dirty="0" err="1">
                <a:latin typeface="Times New Roman" pitchFamily="18" charset="0"/>
                <a:cs typeface="Times New Roman" pitchFamily="18" charset="0"/>
              </a:rPr>
              <a:t>md.</a:t>
            </a:r>
            <a:r>
              <a:rPr lang="tr-TR" sz="2000" dirty="0">
                <a:latin typeface="Times New Roman" pitchFamily="18" charset="0"/>
                <a:cs typeface="Times New Roman" pitchFamily="18" charset="0"/>
              </a:rPr>
              <a:t>) Akademik atama ve yükseltmelere ilişkin </a:t>
            </a:r>
            <a:r>
              <a:rPr lang="tr-TR" sz="2000" dirty="0" smtClean="0">
                <a:latin typeface="Times New Roman" pitchFamily="18" charset="0"/>
                <a:cs typeface="Times New Roman" pitchFamily="18" charset="0"/>
              </a:rPr>
              <a:t>başvurularda bilimsel </a:t>
            </a:r>
            <a:r>
              <a:rPr lang="tr-TR" sz="2000" dirty="0">
                <a:latin typeface="Times New Roman" pitchFamily="18" charset="0"/>
                <a:cs typeface="Times New Roman" pitchFamily="18" charset="0"/>
              </a:rPr>
              <a:t>araştırma ve yayınlara ilişkin yanlış veya yanıltıcı beyanda bulunmak.</a:t>
            </a:r>
          </a:p>
          <a:p>
            <a:pPr algn="just"/>
            <a:r>
              <a:rPr lang="tr-TR" sz="2000" dirty="0">
                <a:latin typeface="Times New Roman" pitchFamily="18" charset="0"/>
                <a:cs typeface="Times New Roman" pitchFamily="18" charset="0"/>
              </a:rPr>
              <a:t>l) (Ek: 15/4/2020-7243/7 </a:t>
            </a:r>
            <a:r>
              <a:rPr lang="tr-TR" sz="2000" dirty="0" err="1">
                <a:latin typeface="Times New Roman" pitchFamily="18" charset="0"/>
                <a:cs typeface="Times New Roman" pitchFamily="18" charset="0"/>
              </a:rPr>
              <a:t>md.</a:t>
            </a:r>
            <a:r>
              <a:rPr lang="tr-TR" sz="2000" dirty="0">
                <a:latin typeface="Times New Roman" pitchFamily="18" charset="0"/>
                <a:cs typeface="Times New Roman" pitchFamily="18" charset="0"/>
              </a:rPr>
              <a:t>) Kasıtlı olarak; görevi tam ve zamanında </a:t>
            </a:r>
            <a:r>
              <a:rPr lang="tr-TR" sz="2000" dirty="0" smtClean="0">
                <a:latin typeface="Times New Roman" pitchFamily="18" charset="0"/>
                <a:cs typeface="Times New Roman" pitchFamily="18" charset="0"/>
              </a:rPr>
              <a:t>yapmamak, görev </a:t>
            </a:r>
            <a:r>
              <a:rPr lang="tr-TR" sz="2000" dirty="0">
                <a:latin typeface="Times New Roman" pitchFamily="18" charset="0"/>
                <a:cs typeface="Times New Roman" pitchFamily="18" charset="0"/>
              </a:rPr>
              <a:t>mahallinde kurumlarca belirlenen usul ve esasları yerine getirmemek.</a:t>
            </a:r>
          </a:p>
          <a:p>
            <a:pPr algn="just"/>
            <a:r>
              <a:rPr lang="tr-TR" sz="2000" dirty="0">
                <a:latin typeface="Times New Roman" pitchFamily="18" charset="0"/>
                <a:cs typeface="Times New Roman" pitchFamily="18" charset="0"/>
              </a:rPr>
              <a:t>m) (Ek: 15/4/2020-7243/7 </a:t>
            </a:r>
            <a:r>
              <a:rPr lang="tr-TR" sz="2000" dirty="0" err="1">
                <a:latin typeface="Times New Roman" pitchFamily="18" charset="0"/>
                <a:cs typeface="Times New Roman" pitchFamily="18" charset="0"/>
              </a:rPr>
              <a:t>md.</a:t>
            </a:r>
            <a:r>
              <a:rPr lang="tr-TR" sz="2000" dirty="0">
                <a:latin typeface="Times New Roman" pitchFamily="18" charset="0"/>
                <a:cs typeface="Times New Roman" pitchFamily="18" charset="0"/>
              </a:rPr>
              <a:t>) Özürsüz ve kesintisiz 3 - 9 gün göreve gelmemek.</a:t>
            </a:r>
          </a:p>
          <a:p>
            <a:pPr algn="just"/>
            <a:r>
              <a:rPr lang="tr-TR" sz="2000" dirty="0">
                <a:latin typeface="Times New Roman" pitchFamily="18" charset="0"/>
                <a:cs typeface="Times New Roman" pitchFamily="18" charset="0"/>
              </a:rPr>
              <a:t>n) (Ek: 15/4/2020-7243/7 </a:t>
            </a:r>
            <a:r>
              <a:rPr lang="tr-TR" sz="2000" dirty="0" err="1">
                <a:latin typeface="Times New Roman" pitchFamily="18" charset="0"/>
                <a:cs typeface="Times New Roman" pitchFamily="18" charset="0"/>
              </a:rPr>
              <a:t>md.</a:t>
            </a:r>
            <a:r>
              <a:rPr lang="tr-TR" sz="2000" dirty="0">
                <a:latin typeface="Times New Roman" pitchFamily="18" charset="0"/>
                <a:cs typeface="Times New Roman" pitchFamily="18" charset="0"/>
              </a:rPr>
              <a:t>) Görev yeri sınırları içerisinde herhangi bir </a:t>
            </a:r>
            <a:r>
              <a:rPr lang="tr-TR" sz="2000" dirty="0" smtClean="0">
                <a:latin typeface="Times New Roman" pitchFamily="18" charset="0"/>
                <a:cs typeface="Times New Roman" pitchFamily="18" charset="0"/>
              </a:rPr>
              <a:t>yerin toplantı</a:t>
            </a:r>
            <a:r>
              <a:rPr lang="tr-TR" sz="2000" dirty="0">
                <a:latin typeface="Times New Roman" pitchFamily="18" charset="0"/>
                <a:cs typeface="Times New Roman" pitchFamily="18" charset="0"/>
              </a:rPr>
              <a:t>, tören ve benzeri amaçlarla izinsiz olarak kullanılmasına yardımcı olmak, bu </a:t>
            </a:r>
            <a:r>
              <a:rPr lang="tr-TR" sz="2000" dirty="0" smtClean="0">
                <a:latin typeface="Times New Roman" pitchFamily="18" charset="0"/>
                <a:cs typeface="Times New Roman" pitchFamily="18" charset="0"/>
              </a:rPr>
              <a:t>yeri kullanmak </a:t>
            </a:r>
            <a:r>
              <a:rPr lang="tr-TR" sz="2000" dirty="0">
                <a:latin typeface="Times New Roman" pitchFamily="18" charset="0"/>
                <a:cs typeface="Times New Roman" pitchFamily="18" charset="0"/>
              </a:rPr>
              <a:t>veya kullandırmak</a:t>
            </a:r>
            <a:r>
              <a:rPr lang="tr-TR" sz="2000" dirty="0" smtClean="0">
                <a:latin typeface="Times New Roman" pitchFamily="18" charset="0"/>
                <a:cs typeface="Times New Roman" pitchFamily="18" charset="0"/>
              </a:rPr>
              <a:t>.</a:t>
            </a:r>
          </a:p>
          <a:p>
            <a:pPr algn="just"/>
            <a:r>
              <a:rPr lang="tr-TR" sz="2000" dirty="0">
                <a:latin typeface="Times New Roman" pitchFamily="18" charset="0"/>
                <a:cs typeface="Times New Roman" pitchFamily="18" charset="0"/>
              </a:rPr>
              <a:t>o) (Ek: 15/4/2020-7243/7 </a:t>
            </a:r>
            <a:r>
              <a:rPr lang="tr-TR" sz="2000" dirty="0" err="1">
                <a:latin typeface="Times New Roman" pitchFamily="18" charset="0"/>
                <a:cs typeface="Times New Roman" pitchFamily="18" charset="0"/>
              </a:rPr>
              <a:t>md.</a:t>
            </a:r>
            <a:r>
              <a:rPr lang="tr-TR" sz="2000" dirty="0">
                <a:latin typeface="Times New Roman" pitchFamily="18" charset="0"/>
                <a:cs typeface="Times New Roman" pitchFamily="18" charset="0"/>
              </a:rPr>
              <a:t>) Yasaklanmış her türlü yayını basmak, </a:t>
            </a:r>
            <a:r>
              <a:rPr lang="tr-TR" sz="2000" dirty="0" smtClean="0">
                <a:latin typeface="Times New Roman" pitchFamily="18" charset="0"/>
                <a:cs typeface="Times New Roman" pitchFamily="18" charset="0"/>
              </a:rPr>
              <a:t>çoğaltmak, dağıtmak </a:t>
            </a:r>
            <a:r>
              <a:rPr lang="tr-TR" sz="2000" dirty="0">
                <a:latin typeface="Times New Roman" pitchFamily="18" charset="0"/>
                <a:cs typeface="Times New Roman" pitchFamily="18" charset="0"/>
              </a:rPr>
              <a:t>veya teşhir </a:t>
            </a:r>
            <a:r>
              <a:rPr lang="tr-TR" sz="2000" dirty="0" smtClean="0">
                <a:latin typeface="Times New Roman" pitchFamily="18" charset="0"/>
                <a:cs typeface="Times New Roman" pitchFamily="18" charset="0"/>
              </a:rPr>
              <a:t>etmek</a:t>
            </a: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2624335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282154"/>
          </a:xfrm>
        </p:spPr>
        <p:txBody>
          <a:bodyPr>
            <a:noAutofit/>
          </a:bodyPr>
          <a:lstStyle/>
          <a:p>
            <a:r>
              <a:rPr lang="tr-TR" sz="2400" b="1" dirty="0">
                <a:latin typeface="Times New Roman" pitchFamily="18" charset="0"/>
                <a:cs typeface="Times New Roman" pitchFamily="18" charset="0"/>
              </a:rPr>
              <a:t>2547 Sayılı Yükseköğretim Kanunu’na Göre</a:t>
            </a:r>
            <a:br>
              <a:rPr lang="tr-TR" sz="2400" b="1" dirty="0">
                <a:latin typeface="Times New Roman" pitchFamily="18" charset="0"/>
                <a:cs typeface="Times New Roman" pitchFamily="18" charset="0"/>
              </a:rPr>
            </a:br>
            <a:r>
              <a:rPr lang="tr-TR" sz="2400" b="1" dirty="0" smtClean="0">
                <a:latin typeface="Times New Roman" pitchFamily="18" charset="0"/>
                <a:cs typeface="Times New Roman" pitchFamily="18" charset="0"/>
              </a:rPr>
              <a:t>Kademe İlerlemesinin Durdurulması veya Birden Fazla Ücretten Kesme Cezası </a:t>
            </a:r>
            <a:r>
              <a:rPr lang="tr-TR" sz="2400" b="1" dirty="0">
                <a:latin typeface="Times New Roman" pitchFamily="18" charset="0"/>
                <a:cs typeface="Times New Roman" pitchFamily="18" charset="0"/>
              </a:rPr>
              <a:t>Gerektiren Fiiller</a:t>
            </a:r>
          </a:p>
        </p:txBody>
      </p:sp>
      <p:sp>
        <p:nvSpPr>
          <p:cNvPr id="3" name="İçerik Yer Tutucusu 2"/>
          <p:cNvSpPr>
            <a:spLocks noGrp="1"/>
          </p:cNvSpPr>
          <p:nvPr>
            <p:ph idx="1"/>
          </p:nvPr>
        </p:nvSpPr>
        <p:spPr>
          <a:xfrm>
            <a:off x="457200" y="1700808"/>
            <a:ext cx="8229600" cy="4425355"/>
          </a:xfrm>
        </p:spPr>
        <p:txBody>
          <a:bodyPr>
            <a:normAutofit fontScale="70000" lnSpcReduction="20000"/>
          </a:bodyPr>
          <a:lstStyle/>
          <a:p>
            <a:pPr marL="0" indent="0" algn="just">
              <a:buNone/>
            </a:pPr>
            <a:r>
              <a:rPr lang="tr-TR" dirty="0" smtClean="0">
                <a:latin typeface="Times New Roman" pitchFamily="18" charset="0"/>
                <a:cs typeface="Times New Roman" pitchFamily="18" charset="0"/>
              </a:rPr>
              <a:t>a) Hizmet </a:t>
            </a:r>
            <a:r>
              <a:rPr lang="tr-TR" dirty="0">
                <a:latin typeface="Times New Roman" pitchFamily="18" charset="0"/>
                <a:cs typeface="Times New Roman" pitchFamily="18" charset="0"/>
              </a:rPr>
              <a:t>içinde resmi bir belgeyi tahrif etmek, yok etmek, gizlemek veya sahte olarak düzenlemek, sahte belgeyi bilerek kullanmak, kullandırmak. </a:t>
            </a:r>
            <a:endParaRPr lang="tr-TR" dirty="0" smtClean="0">
              <a:latin typeface="Times New Roman" pitchFamily="18" charset="0"/>
              <a:cs typeface="Times New Roman" pitchFamily="18" charset="0"/>
            </a:endParaRPr>
          </a:p>
          <a:p>
            <a:pPr marL="0" indent="0" algn="just">
              <a:buNone/>
            </a:pPr>
            <a:r>
              <a:rPr lang="tr-TR" dirty="0" smtClean="0">
                <a:latin typeface="Times New Roman" pitchFamily="18" charset="0"/>
                <a:cs typeface="Times New Roman" pitchFamily="18" charset="0"/>
              </a:rPr>
              <a:t>b</a:t>
            </a:r>
            <a:r>
              <a:rPr lang="tr-TR" dirty="0">
                <a:latin typeface="Times New Roman" pitchFamily="18" charset="0"/>
                <a:cs typeface="Times New Roman" pitchFamily="18" charset="0"/>
              </a:rPr>
              <a:t>) Görevi sebebiyle veya görevi sırasında doğrudan veya dolaylı olarak her ne ad altında olursa olsun menfaat sağlamak, iş sahiplerinden veya öğrencilerden borç para istemek veya almak. </a:t>
            </a:r>
            <a:endParaRPr lang="tr-TR" dirty="0" smtClean="0">
              <a:latin typeface="Times New Roman" pitchFamily="18" charset="0"/>
              <a:cs typeface="Times New Roman" pitchFamily="18" charset="0"/>
            </a:endParaRPr>
          </a:p>
          <a:p>
            <a:pPr marL="0" indent="0" algn="just">
              <a:buNone/>
            </a:pPr>
            <a:r>
              <a:rPr lang="tr-TR" dirty="0" smtClean="0">
                <a:latin typeface="Times New Roman" pitchFamily="18" charset="0"/>
                <a:cs typeface="Times New Roman" pitchFamily="18" charset="0"/>
              </a:rPr>
              <a:t>c</a:t>
            </a:r>
            <a:r>
              <a:rPr lang="tr-TR" dirty="0">
                <a:latin typeface="Times New Roman" pitchFamily="18" charset="0"/>
                <a:cs typeface="Times New Roman" pitchFamily="18" charset="0"/>
              </a:rPr>
              <a:t>) Kamu hizmetlerinin yürütülmesini engellemek, boykot ve işgal eyleminde bulunmak. </a:t>
            </a:r>
            <a:endParaRPr lang="tr-TR" dirty="0" smtClean="0">
              <a:latin typeface="Times New Roman" pitchFamily="18" charset="0"/>
              <a:cs typeface="Times New Roman" pitchFamily="18" charset="0"/>
            </a:endParaRPr>
          </a:p>
          <a:p>
            <a:pPr marL="0" indent="0" algn="just">
              <a:buNone/>
            </a:pPr>
            <a:r>
              <a:rPr lang="tr-TR" dirty="0" smtClean="0">
                <a:latin typeface="Times New Roman" pitchFamily="18" charset="0"/>
                <a:cs typeface="Times New Roman" pitchFamily="18" charset="0"/>
              </a:rPr>
              <a:t>d</a:t>
            </a:r>
            <a:r>
              <a:rPr lang="tr-TR" dirty="0">
                <a:latin typeface="Times New Roman" pitchFamily="18" charset="0"/>
                <a:cs typeface="Times New Roman" pitchFamily="18" charset="0"/>
              </a:rPr>
              <a:t>) Ders, seminer, konferans, laboratuvar, grafik çalışma ve sınav gibi öğretim çalışmalarının yapılmasına engel olmak; görevlileri, öğrencileri eğitim-öğretim alanı dışına çıkartmak; görev yapılmasına engel olmak; öğrencileri bu tür davranışlara teşvik etmek veya zorlamak ya da bu maksatla yapılacak hareketlere iştirak etmek</a:t>
            </a:r>
          </a:p>
        </p:txBody>
      </p:sp>
    </p:spTree>
    <p:extLst>
      <p:ext uri="{BB962C8B-B14F-4D97-AF65-F5344CB8AC3E}">
        <p14:creationId xmlns:p14="http://schemas.microsoft.com/office/powerpoint/2010/main" val="2300690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83568" y="404665"/>
            <a:ext cx="7848872" cy="5262979"/>
          </a:xfrm>
          <a:prstGeom prst="rect">
            <a:avLst/>
          </a:prstGeom>
        </p:spPr>
        <p:txBody>
          <a:bodyPr wrap="square">
            <a:spAutoFit/>
          </a:bodyPr>
          <a:lstStyle/>
          <a:p>
            <a:pPr algn="just"/>
            <a:r>
              <a:rPr lang="tr-TR" sz="2400" dirty="0">
                <a:latin typeface="Times New Roman" pitchFamily="18" charset="0"/>
                <a:cs typeface="Times New Roman" pitchFamily="18" charset="0"/>
              </a:rPr>
              <a:t>e) Basın-yayın veya bilişim sistemlerini kullanarak amiri, iş arkadaşları, </a:t>
            </a:r>
            <a:r>
              <a:rPr lang="tr-TR" sz="2400" dirty="0" smtClean="0">
                <a:latin typeface="Times New Roman" pitchFamily="18" charset="0"/>
                <a:cs typeface="Times New Roman" pitchFamily="18" charset="0"/>
              </a:rPr>
              <a:t>personeli, hizmetten </a:t>
            </a:r>
            <a:r>
              <a:rPr lang="tr-TR" sz="2400" dirty="0">
                <a:latin typeface="Times New Roman" pitchFamily="18" charset="0"/>
                <a:cs typeface="Times New Roman" pitchFamily="18" charset="0"/>
              </a:rPr>
              <a:t>yararlananlar veya öğrencileri hakkında gerçeğe aykırı açıklamada veya haksız</a:t>
            </a:r>
          </a:p>
          <a:p>
            <a:pPr algn="just"/>
            <a:r>
              <a:rPr lang="tr-TR" sz="2400" dirty="0">
                <a:latin typeface="Times New Roman" pitchFamily="18" charset="0"/>
                <a:cs typeface="Times New Roman" pitchFamily="18" charset="0"/>
              </a:rPr>
              <a:t>isnatta bulunmak veya rızaları olmaksızın özel hayatlarıyla ilgili açıklama yapmak.</a:t>
            </a:r>
          </a:p>
          <a:p>
            <a:pPr algn="just"/>
            <a:r>
              <a:rPr lang="tr-TR" sz="2400" dirty="0">
                <a:latin typeface="Times New Roman" pitchFamily="18" charset="0"/>
                <a:cs typeface="Times New Roman" pitchFamily="18" charset="0"/>
              </a:rPr>
              <a:t>f) İnsanlarla ilgili biyomedikal araştırmalarda ve diğer klinik araştırmalarda </a:t>
            </a:r>
            <a:r>
              <a:rPr lang="tr-TR" sz="2400" dirty="0" smtClean="0">
                <a:latin typeface="Times New Roman" pitchFamily="18" charset="0"/>
                <a:cs typeface="Times New Roman" pitchFamily="18" charset="0"/>
              </a:rPr>
              <a:t>ilgili mevzuat </a:t>
            </a:r>
            <a:r>
              <a:rPr lang="tr-TR" sz="2400" dirty="0">
                <a:latin typeface="Times New Roman" pitchFamily="18" charset="0"/>
                <a:cs typeface="Times New Roman" pitchFamily="18" charset="0"/>
              </a:rPr>
              <a:t>hükümlerine aykırı davranmak suretiyle kişilere zarar vermek.</a:t>
            </a:r>
          </a:p>
          <a:p>
            <a:pPr algn="just"/>
            <a:r>
              <a:rPr lang="tr-TR" sz="2400" dirty="0">
                <a:latin typeface="Times New Roman" pitchFamily="18" charset="0"/>
                <a:cs typeface="Times New Roman" pitchFamily="18" charset="0"/>
              </a:rPr>
              <a:t>g) Bilimsel araştırmalarda gerçekte var olmayan veya tahrif edilmiş verileri </a:t>
            </a:r>
            <a:r>
              <a:rPr lang="tr-TR" sz="2400" dirty="0" smtClean="0">
                <a:latin typeface="Times New Roman" pitchFamily="18" charset="0"/>
                <a:cs typeface="Times New Roman" pitchFamily="18" charset="0"/>
              </a:rPr>
              <a:t>kullanmak, araştırma </a:t>
            </a:r>
            <a:r>
              <a:rPr lang="tr-TR" sz="2400" dirty="0">
                <a:latin typeface="Times New Roman" pitchFamily="18" charset="0"/>
                <a:cs typeface="Times New Roman" pitchFamily="18" charset="0"/>
              </a:rPr>
              <a:t>kayıtları veya elde edilen verileri tahrif etmek, araştırmada kullanılmayan cihaz veya</a:t>
            </a:r>
          </a:p>
          <a:p>
            <a:pPr algn="just"/>
            <a:r>
              <a:rPr lang="tr-TR" sz="2400" dirty="0">
                <a:latin typeface="Times New Roman" pitchFamily="18" charset="0"/>
                <a:cs typeface="Times New Roman" pitchFamily="18" charset="0"/>
              </a:rPr>
              <a:t>materyalleri kullanılmış gibi göstermek, destek alınan kişi ve kuruluşların çıkarları </a:t>
            </a:r>
            <a:r>
              <a:rPr lang="tr-TR" sz="2400" dirty="0" smtClean="0">
                <a:latin typeface="Times New Roman" pitchFamily="18" charset="0"/>
                <a:cs typeface="Times New Roman" pitchFamily="18" charset="0"/>
              </a:rPr>
              <a:t>doğrultusunda araştırma </a:t>
            </a:r>
            <a:r>
              <a:rPr lang="tr-TR" sz="2400" dirty="0">
                <a:latin typeface="Times New Roman" pitchFamily="18" charset="0"/>
                <a:cs typeface="Times New Roman" pitchFamily="18" charset="0"/>
              </a:rPr>
              <a:t>sonuçlarını tahrif etmek veya şekillendirmek. </a:t>
            </a:r>
          </a:p>
        </p:txBody>
      </p:sp>
    </p:spTree>
    <p:extLst>
      <p:ext uri="{BB962C8B-B14F-4D97-AF65-F5344CB8AC3E}">
        <p14:creationId xmlns:p14="http://schemas.microsoft.com/office/powerpoint/2010/main" val="542202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548680"/>
            <a:ext cx="7848872" cy="5016758"/>
          </a:xfrm>
          <a:prstGeom prst="rect">
            <a:avLst/>
          </a:prstGeom>
        </p:spPr>
        <p:txBody>
          <a:bodyPr wrap="square">
            <a:spAutoFit/>
          </a:bodyPr>
          <a:lstStyle/>
          <a:p>
            <a:pPr algn="just"/>
            <a:r>
              <a:rPr lang="tr-TR" sz="2000" dirty="0">
                <a:latin typeface="Times New Roman" pitchFamily="18" charset="0"/>
                <a:cs typeface="Times New Roman" pitchFamily="18" charset="0"/>
              </a:rPr>
              <a:t>h) Görevin yerine getirilmesinde dil, ırk, renk, cinsiyet, siyasi düşünce, felsefi </a:t>
            </a:r>
            <a:r>
              <a:rPr lang="tr-TR" sz="2000" dirty="0" smtClean="0">
                <a:latin typeface="Times New Roman" pitchFamily="18" charset="0"/>
                <a:cs typeface="Times New Roman" pitchFamily="18" charset="0"/>
              </a:rPr>
              <a:t>inanç, din </a:t>
            </a:r>
            <a:r>
              <a:rPr lang="tr-TR" sz="2000" dirty="0">
                <a:latin typeface="Times New Roman" pitchFamily="18" charset="0"/>
                <a:cs typeface="Times New Roman" pitchFamily="18" charset="0"/>
              </a:rPr>
              <a:t>ve mezhep ayrımı yapmak, görevin gereklerine aykırı davranmak suretiyle kişilerin </a:t>
            </a:r>
            <a:r>
              <a:rPr lang="tr-TR" sz="2000" dirty="0" smtClean="0">
                <a:latin typeface="Times New Roman" pitchFamily="18" charset="0"/>
                <a:cs typeface="Times New Roman" pitchFamily="18" charset="0"/>
              </a:rPr>
              <a:t>yarar veya </a:t>
            </a:r>
            <a:r>
              <a:rPr lang="tr-TR" sz="2000" dirty="0">
                <a:latin typeface="Times New Roman" pitchFamily="18" charset="0"/>
                <a:cs typeface="Times New Roman" pitchFamily="18" charset="0"/>
              </a:rPr>
              <a:t>zararını hedef tutan davranışlarda </a:t>
            </a:r>
            <a:r>
              <a:rPr lang="tr-TR" sz="2000" dirty="0" smtClean="0">
                <a:latin typeface="Times New Roman" pitchFamily="18" charset="0"/>
                <a:cs typeface="Times New Roman" pitchFamily="18" charset="0"/>
              </a:rPr>
              <a:t>bulunmak</a:t>
            </a:r>
          </a:p>
          <a:p>
            <a:pPr algn="just"/>
            <a:r>
              <a:rPr lang="tr-TR" sz="2000" dirty="0">
                <a:latin typeface="Times New Roman" pitchFamily="18" charset="0"/>
                <a:cs typeface="Times New Roman" pitchFamily="18" charset="0"/>
              </a:rPr>
              <a:t>ı) (Mülga: 15/4/2020-7243/7 </a:t>
            </a:r>
            <a:r>
              <a:rPr lang="tr-TR" sz="2000" dirty="0" err="1">
                <a:latin typeface="Times New Roman" pitchFamily="18" charset="0"/>
                <a:cs typeface="Times New Roman" pitchFamily="18" charset="0"/>
              </a:rPr>
              <a:t>md.</a:t>
            </a:r>
            <a:r>
              <a:rPr lang="tr-TR" sz="2000" dirty="0">
                <a:latin typeface="Times New Roman" pitchFamily="18" charset="0"/>
                <a:cs typeface="Times New Roman" pitchFamily="18" charset="0"/>
              </a:rPr>
              <a:t>) j) (Ek: 15/4/2020-7243/7 </a:t>
            </a:r>
            <a:r>
              <a:rPr lang="tr-TR" sz="2000" dirty="0" err="1">
                <a:latin typeface="Times New Roman" pitchFamily="18" charset="0"/>
                <a:cs typeface="Times New Roman" pitchFamily="18" charset="0"/>
              </a:rPr>
              <a:t>md.</a:t>
            </a:r>
            <a:r>
              <a:rPr lang="tr-TR" sz="2000" dirty="0">
                <a:latin typeface="Times New Roman" pitchFamily="18" charset="0"/>
                <a:cs typeface="Times New Roman" pitchFamily="18" charset="0"/>
              </a:rPr>
              <a:t>) Mükerrer yayınlarını akademik atama ve yükselmelerde ayrı yayınlar olarak sunmak. k) (Ek: 15/4/2020-7243/7 </a:t>
            </a:r>
            <a:r>
              <a:rPr lang="tr-TR" sz="2000" dirty="0" err="1">
                <a:latin typeface="Times New Roman" pitchFamily="18" charset="0"/>
                <a:cs typeface="Times New Roman" pitchFamily="18" charset="0"/>
              </a:rPr>
              <a:t>md.</a:t>
            </a:r>
            <a:r>
              <a:rPr lang="tr-TR" sz="2000" dirty="0">
                <a:latin typeface="Times New Roman" pitchFamily="18" charset="0"/>
                <a:cs typeface="Times New Roman" pitchFamily="18" charset="0"/>
              </a:rPr>
              <a:t>) Göreve sarhoş gelmek, görev yerinde alkollü içki içmek</a:t>
            </a:r>
            <a:r>
              <a:rPr lang="tr-TR" sz="2000" dirty="0" smtClean="0">
                <a:latin typeface="Times New Roman" pitchFamily="18" charset="0"/>
                <a:cs typeface="Times New Roman" pitchFamily="18" charset="0"/>
              </a:rPr>
              <a:t>.</a:t>
            </a:r>
          </a:p>
          <a:p>
            <a:pPr algn="just"/>
            <a:r>
              <a:rPr lang="tr-TR" sz="2000" dirty="0">
                <a:latin typeface="Times New Roman" pitchFamily="18" charset="0"/>
                <a:cs typeface="Times New Roman" pitchFamily="18" charset="0"/>
              </a:rPr>
              <a:t>l) (Ek: 15/4/2020-7243/7 </a:t>
            </a:r>
            <a:r>
              <a:rPr lang="tr-TR" sz="2000" dirty="0" err="1">
                <a:latin typeface="Times New Roman" pitchFamily="18" charset="0"/>
                <a:cs typeface="Times New Roman" pitchFamily="18" charset="0"/>
              </a:rPr>
              <a:t>md.</a:t>
            </a:r>
            <a:r>
              <a:rPr lang="tr-TR" sz="2000" dirty="0">
                <a:latin typeface="Times New Roman" pitchFamily="18" charset="0"/>
                <a:cs typeface="Times New Roman" pitchFamily="18" charset="0"/>
              </a:rPr>
              <a:t>) Gerçeğe aykırı rapor ve belge düzenlemek. m) (Ek: 15/4/2020-7243/7 </a:t>
            </a:r>
            <a:r>
              <a:rPr lang="tr-TR" sz="2000" dirty="0" err="1">
                <a:latin typeface="Times New Roman" pitchFamily="18" charset="0"/>
                <a:cs typeface="Times New Roman" pitchFamily="18" charset="0"/>
              </a:rPr>
              <a:t>md.</a:t>
            </a:r>
            <a:r>
              <a:rPr lang="tr-TR" sz="2000" dirty="0">
                <a:latin typeface="Times New Roman" pitchFamily="18" charset="0"/>
                <a:cs typeface="Times New Roman" pitchFamily="18" charset="0"/>
              </a:rPr>
              <a:t>) İlgili kanunların tanıdığı istisnalar dışında ticaret yapmak, yasaklanan diğer kazanç getirici faaliyetlerde bulunmak. </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n</a:t>
            </a:r>
            <a:r>
              <a:rPr lang="tr-TR" sz="2000" dirty="0">
                <a:latin typeface="Times New Roman" pitchFamily="18" charset="0"/>
                <a:cs typeface="Times New Roman" pitchFamily="18" charset="0"/>
              </a:rPr>
              <a:t>) (Ek: 15/4/2020-7243/7 </a:t>
            </a:r>
            <a:r>
              <a:rPr lang="tr-TR" sz="2000" dirty="0" err="1">
                <a:latin typeface="Times New Roman" pitchFamily="18" charset="0"/>
                <a:cs typeface="Times New Roman" pitchFamily="18" charset="0"/>
              </a:rPr>
              <a:t>md.</a:t>
            </a:r>
            <a:r>
              <a:rPr lang="tr-TR" sz="2000" dirty="0">
                <a:latin typeface="Times New Roman" pitchFamily="18" charset="0"/>
                <a:cs typeface="Times New Roman" pitchFamily="18" charset="0"/>
              </a:rPr>
              <a:t>) Görevi gereği öğrendiği ve gizli kalması gereken bilgi ve belgeleri açıklamak. </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o</a:t>
            </a:r>
            <a:r>
              <a:rPr lang="tr-TR" sz="2000" dirty="0">
                <a:latin typeface="Times New Roman" pitchFamily="18" charset="0"/>
                <a:cs typeface="Times New Roman" pitchFamily="18" charset="0"/>
              </a:rPr>
              <a:t>) (Ek: 15/4/2020-7243/7 </a:t>
            </a:r>
            <a:r>
              <a:rPr lang="tr-TR" sz="2000" dirty="0" err="1">
                <a:latin typeface="Times New Roman" pitchFamily="18" charset="0"/>
                <a:cs typeface="Times New Roman" pitchFamily="18" charset="0"/>
              </a:rPr>
              <a:t>md.</a:t>
            </a:r>
            <a:r>
              <a:rPr lang="tr-TR" sz="2000" dirty="0">
                <a:latin typeface="Times New Roman" pitchFamily="18" charset="0"/>
                <a:cs typeface="Times New Roman" pitchFamily="18" charset="0"/>
              </a:rPr>
              <a:t>) Amirine, maiyetindekilere, iş arkadaşları veya hizmetten yararlananlara hakarette bulunmak veya bunları tehdit etmek.</a:t>
            </a:r>
          </a:p>
        </p:txBody>
      </p:sp>
    </p:spTree>
    <p:extLst>
      <p:ext uri="{BB962C8B-B14F-4D97-AF65-F5344CB8AC3E}">
        <p14:creationId xmlns:p14="http://schemas.microsoft.com/office/powerpoint/2010/main" val="11180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1440160"/>
          </a:xfrm>
        </p:spPr>
        <p:txBody>
          <a:bodyPr>
            <a:normAutofit/>
          </a:bodyPr>
          <a:lstStyle/>
          <a:p>
            <a:r>
              <a:rPr lang="tr-TR" b="1" dirty="0" smtClean="0">
                <a:latin typeface="Times New Roman" pitchFamily="18" charset="0"/>
                <a:cs typeface="Times New Roman" pitchFamily="18" charset="0"/>
              </a:rPr>
              <a:t>PERSONEL DİSİPLİN SORUŞTURMASI</a:t>
            </a:r>
            <a:endParaRPr lang="tr-TR" b="1" dirty="0">
              <a:latin typeface="Times New Roman" pitchFamily="18" charset="0"/>
              <a:cs typeface="Times New Roman" pitchFamily="18" charset="0"/>
            </a:endParaRPr>
          </a:p>
        </p:txBody>
      </p:sp>
      <p:sp>
        <p:nvSpPr>
          <p:cNvPr id="3" name="İçerik Yer Tutucusu 2"/>
          <p:cNvSpPr>
            <a:spLocks noGrp="1"/>
          </p:cNvSpPr>
          <p:nvPr>
            <p:ph idx="1"/>
          </p:nvPr>
        </p:nvSpPr>
        <p:spPr>
          <a:xfrm>
            <a:off x="457200" y="1700808"/>
            <a:ext cx="8229600" cy="4425355"/>
          </a:xfrm>
        </p:spPr>
        <p:txBody>
          <a:bodyPr/>
          <a:lstStyle/>
          <a:p>
            <a:pPr marL="0" indent="0">
              <a:buNone/>
            </a:pPr>
            <a:endParaRPr lang="tr-TR" b="1" dirty="0" smtClean="0">
              <a:latin typeface="Times New Roman" pitchFamily="18" charset="0"/>
              <a:cs typeface="Times New Roman" pitchFamily="18" charset="0"/>
            </a:endParaRPr>
          </a:p>
          <a:p>
            <a:pPr marL="0" indent="0">
              <a:buNone/>
            </a:pPr>
            <a:endParaRPr lang="tr-TR" b="1" dirty="0">
              <a:latin typeface="Times New Roman" pitchFamily="18" charset="0"/>
              <a:cs typeface="Times New Roman" pitchFamily="18" charset="0"/>
            </a:endParaRPr>
          </a:p>
          <a:p>
            <a:pPr marL="0" indent="0" algn="ctr">
              <a:buNone/>
            </a:pPr>
            <a:r>
              <a:rPr lang="tr-TR" b="1" dirty="0" smtClean="0">
                <a:latin typeface="Times New Roman" pitchFamily="18" charset="0"/>
                <a:cs typeface="Times New Roman" pitchFamily="18" charset="0"/>
              </a:rPr>
              <a:t>EĞİTİM PROGRAMI </a:t>
            </a:r>
          </a:p>
          <a:p>
            <a:pPr marL="0" indent="0" algn="ctr">
              <a:buNone/>
            </a:pPr>
            <a:r>
              <a:rPr lang="tr-TR" b="1" dirty="0" smtClean="0">
                <a:latin typeface="Times New Roman" pitchFamily="18" charset="0"/>
                <a:cs typeface="Times New Roman" pitchFamily="18" charset="0"/>
              </a:rPr>
              <a:t>MAYIS - 2025 </a:t>
            </a:r>
            <a:endParaRPr lang="tr-TR" b="1" dirty="0">
              <a:latin typeface="Times New Roman" pitchFamily="18" charset="0"/>
              <a:cs typeface="Times New Roman" pitchFamily="18" charset="0"/>
            </a:endParaRPr>
          </a:p>
        </p:txBody>
      </p:sp>
    </p:spTree>
    <p:extLst>
      <p:ext uri="{BB962C8B-B14F-4D97-AF65-F5344CB8AC3E}">
        <p14:creationId xmlns:p14="http://schemas.microsoft.com/office/powerpoint/2010/main" val="2901754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400" b="1" dirty="0">
                <a:latin typeface="Times New Roman" pitchFamily="18" charset="0"/>
                <a:cs typeface="Times New Roman" pitchFamily="18" charset="0"/>
              </a:rPr>
              <a:t>2547 Sayılı Yükseköğretim Kanunu’na Göre</a:t>
            </a:r>
            <a:br>
              <a:rPr lang="tr-TR" sz="2400" b="1" dirty="0">
                <a:latin typeface="Times New Roman" pitchFamily="18" charset="0"/>
                <a:cs typeface="Times New Roman" pitchFamily="18" charset="0"/>
              </a:rPr>
            </a:br>
            <a:r>
              <a:rPr lang="tr-TR" sz="2400" b="1" dirty="0" smtClean="0">
                <a:latin typeface="Times New Roman" pitchFamily="18" charset="0"/>
                <a:cs typeface="Times New Roman" pitchFamily="18" charset="0"/>
              </a:rPr>
              <a:t>Üniversite Öğretim Mesleğinden Çıkarma Cezası </a:t>
            </a:r>
            <a:r>
              <a:rPr lang="tr-TR" sz="2400" b="1" dirty="0">
                <a:latin typeface="Times New Roman" pitchFamily="18" charset="0"/>
                <a:cs typeface="Times New Roman" pitchFamily="18" charset="0"/>
              </a:rPr>
              <a:t>Gerektiren Fiiller</a:t>
            </a:r>
          </a:p>
        </p:txBody>
      </p:sp>
      <p:sp>
        <p:nvSpPr>
          <p:cNvPr id="3" name="İçerik Yer Tutucusu 2"/>
          <p:cNvSpPr>
            <a:spLocks noGrp="1"/>
          </p:cNvSpPr>
          <p:nvPr>
            <p:ph idx="1"/>
          </p:nvPr>
        </p:nvSpPr>
        <p:spPr/>
        <p:txBody>
          <a:bodyPr>
            <a:normAutofit/>
          </a:bodyPr>
          <a:lstStyle/>
          <a:p>
            <a:pPr marL="0" indent="0" algn="just">
              <a:buNone/>
            </a:pPr>
            <a:r>
              <a:rPr lang="tr-TR" sz="2400" dirty="0" smtClean="0">
                <a:latin typeface="Times New Roman" pitchFamily="18" charset="0"/>
                <a:cs typeface="Times New Roman" pitchFamily="18" charset="0"/>
              </a:rPr>
              <a:t>a) (</a:t>
            </a:r>
            <a:r>
              <a:rPr lang="tr-TR" sz="2400" dirty="0">
                <a:latin typeface="Times New Roman" pitchFamily="18" charset="0"/>
                <a:cs typeface="Times New Roman" pitchFamily="18" charset="0"/>
              </a:rPr>
              <a:t>Ek: 15/4/2020-7243/7 </a:t>
            </a:r>
            <a:r>
              <a:rPr lang="tr-TR" sz="2400" dirty="0" err="1">
                <a:latin typeface="Times New Roman" pitchFamily="18" charset="0"/>
                <a:cs typeface="Times New Roman" pitchFamily="18" charset="0"/>
              </a:rPr>
              <a:t>md.</a:t>
            </a:r>
            <a:r>
              <a:rPr lang="tr-TR" sz="2400" dirty="0">
                <a:latin typeface="Times New Roman" pitchFamily="18" charset="0"/>
                <a:cs typeface="Times New Roman" pitchFamily="18" charset="0"/>
              </a:rPr>
              <a:t>) Başkalarına ait özgün fikir, metot, veri veya eserleri bilimsel kurallara uygun biçimde atıf yapmadan kısmen veya tamamen kendisine ait gibi göstermek. </a:t>
            </a:r>
            <a:endParaRPr lang="tr-TR" sz="2400" dirty="0" smtClean="0">
              <a:latin typeface="Times New Roman" pitchFamily="18" charset="0"/>
              <a:cs typeface="Times New Roman" pitchFamily="18" charset="0"/>
            </a:endParaRPr>
          </a:p>
          <a:p>
            <a:pPr marL="0" indent="0" algn="just">
              <a:buNone/>
            </a:pPr>
            <a:r>
              <a:rPr lang="tr-TR" sz="2400" dirty="0" smtClean="0">
                <a:latin typeface="Times New Roman" pitchFamily="18" charset="0"/>
                <a:cs typeface="Times New Roman" pitchFamily="18" charset="0"/>
              </a:rPr>
              <a:t>b</a:t>
            </a:r>
            <a:r>
              <a:rPr lang="tr-TR" sz="2400" dirty="0">
                <a:latin typeface="Times New Roman" pitchFamily="18" charset="0"/>
                <a:cs typeface="Times New Roman" pitchFamily="18" charset="0"/>
              </a:rPr>
              <a:t>) (Ek: 15/4/2020-7243/7 </a:t>
            </a:r>
            <a:r>
              <a:rPr lang="tr-TR" sz="2400" dirty="0" err="1">
                <a:latin typeface="Times New Roman" pitchFamily="18" charset="0"/>
                <a:cs typeface="Times New Roman" pitchFamily="18" charset="0"/>
              </a:rPr>
              <a:t>md.</a:t>
            </a:r>
            <a:r>
              <a:rPr lang="tr-TR" sz="2400" dirty="0">
                <a:latin typeface="Times New Roman" pitchFamily="18" charset="0"/>
                <a:cs typeface="Times New Roman" pitchFamily="18" charset="0"/>
              </a:rPr>
              <a:t>) Atama ve yükselmelerde, unvan veya derece kazanılmasında; anket uygulama, veri toplama gibi akademik değerlendirme içermeyen katkılar dışında kişisel emek ve birikimine dayanmayan, başkaları tarafından ücret karşılığında veya ücretsiz olarak üretilmiş yayın ve çalışmalar kullanmak. </a:t>
            </a:r>
            <a:endParaRPr lang="tr-TR" sz="2400" dirty="0" smtClean="0">
              <a:latin typeface="Times New Roman" pitchFamily="18" charset="0"/>
              <a:cs typeface="Times New Roman" pitchFamily="18" charset="0"/>
            </a:endParaRPr>
          </a:p>
          <a:p>
            <a:pPr marL="0" indent="0" algn="just">
              <a:buNone/>
            </a:pPr>
            <a:r>
              <a:rPr lang="tr-TR" sz="2400" dirty="0" smtClean="0">
                <a:latin typeface="Times New Roman" pitchFamily="18" charset="0"/>
                <a:cs typeface="Times New Roman" pitchFamily="18" charset="0"/>
              </a:rPr>
              <a:t>c</a:t>
            </a:r>
            <a:r>
              <a:rPr lang="tr-TR" sz="2400" dirty="0">
                <a:latin typeface="Times New Roman" pitchFamily="18" charset="0"/>
                <a:cs typeface="Times New Roman" pitchFamily="18" charset="0"/>
              </a:rPr>
              <a:t>) (Ek: 15/4/2020-7243/7 </a:t>
            </a:r>
            <a:r>
              <a:rPr lang="tr-TR" sz="2400" dirty="0" err="1">
                <a:latin typeface="Times New Roman" pitchFamily="18" charset="0"/>
                <a:cs typeface="Times New Roman" pitchFamily="18" charset="0"/>
              </a:rPr>
              <a:t>md.</a:t>
            </a:r>
            <a:r>
              <a:rPr lang="tr-TR" sz="2400" dirty="0">
                <a:latin typeface="Times New Roman" pitchFamily="18" charset="0"/>
                <a:cs typeface="Times New Roman" pitchFamily="18" charset="0"/>
              </a:rPr>
              <a:t>) Özürsüz veya izinsiz olarak bir yılda toplam 20 gün göreve gelmemek.</a:t>
            </a:r>
          </a:p>
        </p:txBody>
      </p:sp>
    </p:spTree>
    <p:extLst>
      <p:ext uri="{BB962C8B-B14F-4D97-AF65-F5344CB8AC3E}">
        <p14:creationId xmlns:p14="http://schemas.microsoft.com/office/powerpoint/2010/main" val="3910510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2400" b="1" dirty="0">
                <a:latin typeface="Times New Roman" pitchFamily="18" charset="0"/>
                <a:cs typeface="Times New Roman" pitchFamily="18" charset="0"/>
              </a:rPr>
              <a:t>2547 Sayılı Yükseköğretim Kanunu’na Göre</a:t>
            </a:r>
            <a:br>
              <a:rPr lang="tr-TR" sz="2400" b="1" dirty="0">
                <a:latin typeface="Times New Roman" pitchFamily="18" charset="0"/>
                <a:cs typeface="Times New Roman" pitchFamily="18" charset="0"/>
              </a:rPr>
            </a:br>
            <a:r>
              <a:rPr lang="tr-TR" sz="2400" b="1" dirty="0">
                <a:latin typeface="Times New Roman" pitchFamily="18" charset="0"/>
                <a:cs typeface="Times New Roman" pitchFamily="18" charset="0"/>
              </a:rPr>
              <a:t>Kamu </a:t>
            </a:r>
            <a:r>
              <a:rPr lang="tr-TR" sz="2400" b="1" dirty="0" smtClean="0">
                <a:latin typeface="Times New Roman" pitchFamily="18" charset="0"/>
                <a:cs typeface="Times New Roman" pitchFamily="18" charset="0"/>
              </a:rPr>
              <a:t>Görevinden Çıkarma Cezası </a:t>
            </a:r>
            <a:r>
              <a:rPr lang="tr-TR" sz="2400" b="1" dirty="0">
                <a:latin typeface="Times New Roman" pitchFamily="18" charset="0"/>
                <a:cs typeface="Times New Roman" pitchFamily="18" charset="0"/>
              </a:rPr>
              <a:t>Gerektiren Fiiller</a:t>
            </a:r>
          </a:p>
        </p:txBody>
      </p:sp>
      <p:sp>
        <p:nvSpPr>
          <p:cNvPr id="3" name="İçerik Yer Tutucusu 2"/>
          <p:cNvSpPr>
            <a:spLocks noGrp="1"/>
          </p:cNvSpPr>
          <p:nvPr>
            <p:ph idx="1"/>
          </p:nvPr>
        </p:nvSpPr>
        <p:spPr/>
        <p:txBody>
          <a:bodyPr>
            <a:normAutofit/>
          </a:bodyPr>
          <a:lstStyle/>
          <a:p>
            <a:pPr marL="0" indent="0" algn="just">
              <a:buNone/>
            </a:pPr>
            <a:r>
              <a:rPr lang="tr-TR" sz="2000" dirty="0" smtClean="0">
                <a:latin typeface="Times New Roman" pitchFamily="18" charset="0"/>
                <a:cs typeface="Times New Roman" pitchFamily="18" charset="0"/>
              </a:rPr>
              <a:t>a) (</a:t>
            </a:r>
            <a:r>
              <a:rPr lang="tr-TR" sz="2000" dirty="0">
                <a:latin typeface="Times New Roman" pitchFamily="18" charset="0"/>
                <a:cs typeface="Times New Roman" pitchFamily="18" charset="0"/>
              </a:rPr>
              <a:t>Değişik: 15/4/2020-7243/7 </a:t>
            </a:r>
            <a:r>
              <a:rPr lang="tr-TR" sz="2000" dirty="0" err="1">
                <a:latin typeface="Times New Roman" pitchFamily="18" charset="0"/>
                <a:cs typeface="Times New Roman" pitchFamily="18" charset="0"/>
              </a:rPr>
              <a:t>md.</a:t>
            </a:r>
            <a:r>
              <a:rPr lang="tr-TR" sz="2000" dirty="0">
                <a:latin typeface="Times New Roman" pitchFamily="18" charset="0"/>
                <a:cs typeface="Times New Roman" pitchFamily="18" charset="0"/>
              </a:rPr>
              <a:t>) Terör niteliğinde eylemlerde bulunmak veya bu eylemleri desteklemek, kamu imkân ve kaynaklarını bu örgütler için kullanmak ya da kullandırmak. </a:t>
            </a:r>
            <a:endParaRPr lang="tr-TR" sz="2000" dirty="0" smtClean="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b</a:t>
            </a:r>
            <a:r>
              <a:rPr lang="tr-TR" sz="2000" dirty="0">
                <a:latin typeface="Times New Roman" pitchFamily="18" charset="0"/>
                <a:cs typeface="Times New Roman" pitchFamily="18" charset="0"/>
              </a:rPr>
              <a:t>) Amire, iş arkadaşlarına, personeline, hizmetten yararlananlara veya öğrencilerine fiili saldırıda veya cinsel tacizde bulunmak. </a:t>
            </a:r>
            <a:endParaRPr lang="tr-TR" sz="2000" dirty="0" smtClean="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c</a:t>
            </a:r>
            <a:r>
              <a:rPr lang="tr-TR" sz="2000" dirty="0">
                <a:latin typeface="Times New Roman" pitchFamily="18" charset="0"/>
                <a:cs typeface="Times New Roman" pitchFamily="18" charset="0"/>
              </a:rPr>
              <a:t>) Kamu hizmeti veya öğretim elemanı sıfatı ile bağdaşmayacak nitelik ve derecede yüz kızartıcı ve utanç verici hareketlerde bulunmak</a:t>
            </a:r>
            <a:r>
              <a:rPr lang="tr-TR" sz="2000" dirty="0" smtClean="0">
                <a:latin typeface="Times New Roman" pitchFamily="18" charset="0"/>
                <a:cs typeface="Times New Roman" pitchFamily="18" charset="0"/>
              </a:rPr>
              <a:t>.</a:t>
            </a:r>
          </a:p>
          <a:p>
            <a:pPr marL="0" indent="0" algn="just">
              <a:buNone/>
            </a:pPr>
            <a:r>
              <a:rPr lang="tr-TR" sz="2000" dirty="0">
                <a:latin typeface="Times New Roman" pitchFamily="18" charset="0"/>
                <a:cs typeface="Times New Roman" pitchFamily="18" charset="0"/>
              </a:rPr>
              <a:t>d) Uyuşturucu veya uyuşturucu olarak kabul edilen diğer uyarıcı maddeleri kullanmak, bulundurmak, başkalarına vermek, kullanılmasını özendirmek, satmak, imal etmek</a:t>
            </a:r>
            <a:r>
              <a:rPr lang="tr-TR" sz="2000" dirty="0" smtClean="0">
                <a:latin typeface="Times New Roman" pitchFamily="18" charset="0"/>
                <a:cs typeface="Times New Roman" pitchFamily="18" charset="0"/>
              </a:rPr>
              <a:t>.</a:t>
            </a:r>
          </a:p>
          <a:p>
            <a:pPr marL="0" indent="0" algn="just">
              <a:buNone/>
            </a:pPr>
            <a:r>
              <a:rPr lang="tr-TR" sz="2000" dirty="0">
                <a:latin typeface="Times New Roman" pitchFamily="18" charset="0"/>
                <a:cs typeface="Times New Roman" pitchFamily="18" charset="0"/>
              </a:rPr>
              <a:t>e) Hukuka aykırı olarak kurumun verilerini elde etmek, kaydetmek, kullanmak, depolamak, dağıtmak, değiştirmek veya yok etmek. </a:t>
            </a:r>
            <a:endParaRPr lang="tr-TR" sz="2000" dirty="0" smtClean="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f</a:t>
            </a:r>
            <a:r>
              <a:rPr lang="tr-TR" sz="2000" dirty="0">
                <a:latin typeface="Times New Roman" pitchFamily="18" charset="0"/>
                <a:cs typeface="Times New Roman" pitchFamily="18" charset="0"/>
              </a:rPr>
              <a:t>) Kurumun bilişim sistemlerinin işleyişini kasten engellemek veya bozmak.</a:t>
            </a:r>
          </a:p>
        </p:txBody>
      </p:sp>
    </p:spTree>
    <p:extLst>
      <p:ext uri="{BB962C8B-B14F-4D97-AF65-F5344CB8AC3E}">
        <p14:creationId xmlns:p14="http://schemas.microsoft.com/office/powerpoint/2010/main" val="32509922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latin typeface="Times New Roman" pitchFamily="18" charset="0"/>
                <a:cs typeface="Times New Roman" pitchFamily="18" charset="0"/>
              </a:rPr>
              <a:t>657 Sayılı Devlet Memurları Kanunu’na Göre Uyarma Cezası Gerektiren Fiiller</a:t>
            </a:r>
            <a:endParaRPr lang="tr-TR" sz="3200" b="1"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marL="0" indent="0" algn="just">
              <a:buNone/>
            </a:pPr>
            <a:r>
              <a:rPr lang="tr-TR" sz="2000" dirty="0">
                <a:latin typeface="Times New Roman" pitchFamily="18" charset="0"/>
                <a:cs typeface="Times New Roman" pitchFamily="18" charset="0"/>
              </a:rPr>
              <a:t>a) Verilen emir ve görevlerin tam ve zamanında yapılmasında, görev mahallinde kurumlarca belirlenen usul ve esasların yerine getirilmesinde, görevle ilgili resmi belge, araç ve gereçlerin korunması, kullanılması ve bakımında kayıtsızlık göstermek veya düzensiz davranmak,</a:t>
            </a:r>
          </a:p>
          <a:p>
            <a:pPr marL="0" indent="0" algn="just">
              <a:buNone/>
            </a:pPr>
            <a:r>
              <a:rPr lang="tr-TR" sz="2000" dirty="0">
                <a:latin typeface="Times New Roman" pitchFamily="18" charset="0"/>
                <a:cs typeface="Times New Roman" pitchFamily="18" charset="0"/>
              </a:rPr>
              <a:t>b) Özürsüz veya izinsiz olarak göreve geç gelmek, erken ayrılmak, görev mahallini </a:t>
            </a:r>
            <a:r>
              <a:rPr lang="tr-TR" sz="2000" dirty="0" err="1">
                <a:latin typeface="Times New Roman" pitchFamily="18" charset="0"/>
                <a:cs typeface="Times New Roman" pitchFamily="18" charset="0"/>
              </a:rPr>
              <a:t>terketmek</a:t>
            </a:r>
            <a:r>
              <a:rPr lang="tr-TR" sz="2000" dirty="0">
                <a:latin typeface="Times New Roman" pitchFamily="18" charset="0"/>
                <a:cs typeface="Times New Roman" pitchFamily="18" charset="0"/>
              </a:rPr>
              <a:t>,</a:t>
            </a:r>
          </a:p>
          <a:p>
            <a:pPr marL="0" indent="0" algn="just">
              <a:buNone/>
            </a:pPr>
            <a:r>
              <a:rPr lang="tr-TR" sz="2000" dirty="0">
                <a:latin typeface="Times New Roman" pitchFamily="18" charset="0"/>
                <a:cs typeface="Times New Roman" pitchFamily="18" charset="0"/>
              </a:rPr>
              <a:t>c) Kurumca belirlenen tasarruf tedbirlerine riayet etmemek,</a:t>
            </a:r>
          </a:p>
          <a:p>
            <a:pPr marL="0" indent="0" algn="just">
              <a:buNone/>
            </a:pPr>
            <a:r>
              <a:rPr lang="tr-TR" sz="2000" dirty="0">
                <a:latin typeface="Times New Roman" pitchFamily="18" charset="0"/>
                <a:cs typeface="Times New Roman" pitchFamily="18" charset="0"/>
              </a:rPr>
              <a:t>d) Usulsüz müracaat veya şikayette bulunmak,</a:t>
            </a:r>
          </a:p>
          <a:p>
            <a:pPr marL="0" indent="0" algn="just">
              <a:buNone/>
            </a:pPr>
            <a:r>
              <a:rPr lang="tr-TR" sz="2000" dirty="0">
                <a:latin typeface="Times New Roman" pitchFamily="18" charset="0"/>
                <a:cs typeface="Times New Roman" pitchFamily="18" charset="0"/>
              </a:rPr>
              <a:t>e) Devlet memuru vakarına yakışmayan tutum ve davranışta bulunmak,</a:t>
            </a:r>
          </a:p>
          <a:p>
            <a:pPr marL="0" indent="0" algn="just">
              <a:buNone/>
            </a:pPr>
            <a:r>
              <a:rPr lang="tr-TR" sz="2000" dirty="0">
                <a:latin typeface="Times New Roman" pitchFamily="18" charset="0"/>
                <a:cs typeface="Times New Roman" pitchFamily="18" charset="0"/>
              </a:rPr>
              <a:t>f) Görevine veya iş sahiplerine karşı kayıtsızlık göstermek veya ilgisiz kalmak,</a:t>
            </a:r>
          </a:p>
          <a:p>
            <a:pPr marL="0" indent="0" algn="just">
              <a:buNone/>
            </a:pPr>
            <a:r>
              <a:rPr lang="tr-TR" sz="2000" dirty="0">
                <a:latin typeface="Times New Roman" pitchFamily="18" charset="0"/>
                <a:cs typeface="Times New Roman" pitchFamily="18" charset="0"/>
              </a:rPr>
              <a:t>g) Belirlenen kılık ve kıyafet hükümlerine aykırı davranmak,</a:t>
            </a:r>
          </a:p>
          <a:p>
            <a:pPr marL="0" indent="0" algn="just">
              <a:buNone/>
            </a:pPr>
            <a:r>
              <a:rPr lang="tr-TR" sz="2000" dirty="0">
                <a:latin typeface="Times New Roman" pitchFamily="18" charset="0"/>
                <a:cs typeface="Times New Roman" pitchFamily="18" charset="0"/>
              </a:rPr>
              <a:t>h) Görevin işbirliği içinde yapılması ilkesine aykırı davranışlarda bulunmak.</a:t>
            </a:r>
          </a:p>
          <a:p>
            <a:pPr marL="0" indent="0" algn="just">
              <a:buNone/>
            </a:pP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39525373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latin typeface="Times New Roman" pitchFamily="18" charset="0"/>
                <a:cs typeface="Times New Roman" pitchFamily="18" charset="0"/>
              </a:rPr>
              <a:t>657 Sayılı Devlet Memurları Kanunu’na Göre Kınama Cezası Gerektiren Fiiller</a:t>
            </a:r>
            <a:endParaRPr lang="tr-TR" sz="3200" b="1"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fontScale="77500" lnSpcReduction="20000"/>
          </a:bodyPr>
          <a:lstStyle/>
          <a:p>
            <a:pPr marL="0" indent="0" algn="just">
              <a:buNone/>
            </a:pPr>
            <a:r>
              <a:rPr lang="tr-TR" sz="2000" dirty="0">
                <a:latin typeface="Times New Roman" pitchFamily="18" charset="0"/>
                <a:cs typeface="Times New Roman" pitchFamily="18" charset="0"/>
              </a:rPr>
              <a:t>a) Verilen emir ve görevlerin tam ve zamanında yapılmasında, görev mahallinde kurumlarca belirlenen usul ve esasların yerine getirilmesinde, görevle ilgili resmi belge, araç ve gereçlerin korunması, kullanılması ve bakımında kusurlu davranmak,</a:t>
            </a:r>
          </a:p>
          <a:p>
            <a:pPr marL="0" indent="0" algn="just">
              <a:buNone/>
            </a:pPr>
            <a:r>
              <a:rPr lang="tr-TR" sz="2000" dirty="0">
                <a:latin typeface="Times New Roman" pitchFamily="18" charset="0"/>
                <a:cs typeface="Times New Roman" pitchFamily="18" charset="0"/>
              </a:rPr>
              <a:t>b) Eşlerinin, reşit olmayan veya mahcur olan çocuklarının kazanç getiren sürekli faaliyetlerini belirlenen sürede kurumuna bildirmemek,</a:t>
            </a:r>
          </a:p>
          <a:p>
            <a:pPr marL="0" indent="0" algn="just">
              <a:buNone/>
            </a:pPr>
            <a:r>
              <a:rPr lang="tr-TR" sz="2000" dirty="0">
                <a:latin typeface="Times New Roman" pitchFamily="18" charset="0"/>
                <a:cs typeface="Times New Roman" pitchFamily="18" charset="0"/>
              </a:rPr>
              <a:t>c) Görev sırasında amire hal ve hareketi ile saygısız davranmak,</a:t>
            </a:r>
          </a:p>
          <a:p>
            <a:pPr marL="0" indent="0" algn="just">
              <a:buNone/>
            </a:pPr>
            <a:r>
              <a:rPr lang="tr-TR" sz="2000" dirty="0">
                <a:latin typeface="Times New Roman" pitchFamily="18" charset="0"/>
                <a:cs typeface="Times New Roman" pitchFamily="18" charset="0"/>
              </a:rPr>
              <a:t>d) Hizmet dışında Devlet memurunun itibar ve güven duygusunu sarsacak nitelikte davranışlarda bulunmak,</a:t>
            </a:r>
          </a:p>
          <a:p>
            <a:pPr marL="0" indent="0" algn="just">
              <a:buNone/>
            </a:pPr>
            <a:r>
              <a:rPr lang="tr-TR" sz="2000" dirty="0">
                <a:latin typeface="Times New Roman" pitchFamily="18" charset="0"/>
                <a:cs typeface="Times New Roman" pitchFamily="18" charset="0"/>
              </a:rPr>
              <a:t>e) Devlete ait resmi araç, gereç ve benzeri eşyayı özel işlerinde kullanmak,</a:t>
            </a:r>
          </a:p>
          <a:p>
            <a:pPr marL="0" indent="0" algn="just">
              <a:buNone/>
            </a:pPr>
            <a:r>
              <a:rPr lang="tr-TR" sz="2000" dirty="0">
                <a:latin typeface="Times New Roman" pitchFamily="18" charset="0"/>
                <a:cs typeface="Times New Roman" pitchFamily="18" charset="0"/>
              </a:rPr>
              <a:t>f) Devlete ait resmî belge, araç, gereç ve benzeri eşyayı kaybetmek,</a:t>
            </a:r>
          </a:p>
          <a:p>
            <a:pPr marL="0" indent="0" algn="just">
              <a:buNone/>
            </a:pPr>
            <a:r>
              <a:rPr lang="tr-TR" sz="2000" dirty="0">
                <a:latin typeface="Times New Roman" pitchFamily="18" charset="0"/>
                <a:cs typeface="Times New Roman" pitchFamily="18" charset="0"/>
              </a:rPr>
              <a:t>g) İş arkadaşlarına, maiyetindeki personele ve iş sahiplerine kötü muamelede bulunmak,</a:t>
            </a:r>
          </a:p>
          <a:p>
            <a:pPr marL="0" indent="0" algn="just">
              <a:buNone/>
            </a:pPr>
            <a:r>
              <a:rPr lang="tr-TR" sz="2000" dirty="0">
                <a:latin typeface="Times New Roman" pitchFamily="18" charset="0"/>
                <a:cs typeface="Times New Roman" pitchFamily="18" charset="0"/>
              </a:rPr>
              <a:t>h) İş arkadaşlarına ve iş sahiplerine söz veya hareketle sataşmak,</a:t>
            </a:r>
          </a:p>
          <a:p>
            <a:pPr marL="0" indent="0" algn="just">
              <a:buNone/>
            </a:pPr>
            <a:r>
              <a:rPr lang="tr-TR" sz="2000" dirty="0">
                <a:latin typeface="Times New Roman" pitchFamily="18" charset="0"/>
                <a:cs typeface="Times New Roman" pitchFamily="18" charset="0"/>
              </a:rPr>
              <a:t>ı) Görev mahallinde genel ahlak ve edep dışı davranışlarda bulunmak ve bu tür yazı yazmak, işaret, resim ve benzeri şekiller çizmek ve yapmak,</a:t>
            </a:r>
          </a:p>
          <a:p>
            <a:pPr marL="0" indent="0" algn="just">
              <a:buNone/>
            </a:pPr>
            <a:r>
              <a:rPr lang="tr-TR" sz="2000" dirty="0">
                <a:latin typeface="Times New Roman" pitchFamily="18" charset="0"/>
                <a:cs typeface="Times New Roman" pitchFamily="18" charset="0"/>
              </a:rPr>
              <a:t>j) Verilen emirlere itiraz etmek,</a:t>
            </a:r>
          </a:p>
          <a:p>
            <a:pPr marL="0" indent="0" algn="just">
              <a:buNone/>
            </a:pPr>
            <a:r>
              <a:rPr lang="tr-TR" sz="2000" dirty="0">
                <a:latin typeface="Times New Roman" pitchFamily="18" charset="0"/>
                <a:cs typeface="Times New Roman" pitchFamily="18" charset="0"/>
              </a:rPr>
              <a:t>k) Borçlarını kasten ödemeyerek hakkında yasal yollara başvurulmasına neden olmak,</a:t>
            </a:r>
          </a:p>
          <a:p>
            <a:pPr marL="0" indent="0" algn="just">
              <a:buNone/>
            </a:pPr>
            <a:r>
              <a:rPr lang="tr-TR" sz="2000" dirty="0">
                <a:latin typeface="Times New Roman" pitchFamily="18" charset="0"/>
                <a:cs typeface="Times New Roman" pitchFamily="18" charset="0"/>
              </a:rPr>
              <a:t>l) Kurumların huzur, </a:t>
            </a:r>
            <a:r>
              <a:rPr lang="tr-TR" sz="2000" dirty="0" err="1">
                <a:latin typeface="Times New Roman" pitchFamily="18" charset="0"/>
                <a:cs typeface="Times New Roman" pitchFamily="18" charset="0"/>
              </a:rPr>
              <a:t>sükün</a:t>
            </a:r>
            <a:r>
              <a:rPr lang="tr-TR" sz="2000" dirty="0">
                <a:latin typeface="Times New Roman" pitchFamily="18" charset="0"/>
                <a:cs typeface="Times New Roman" pitchFamily="18" charset="0"/>
              </a:rPr>
              <a:t> ve çalışma düzenini bozmak.</a:t>
            </a:r>
          </a:p>
          <a:p>
            <a:pPr marL="0" indent="0" algn="just">
              <a:buNone/>
            </a:pPr>
            <a:r>
              <a:rPr lang="tr-TR" sz="2000" dirty="0">
                <a:latin typeface="Times New Roman" pitchFamily="18" charset="0"/>
                <a:cs typeface="Times New Roman" pitchFamily="18" charset="0"/>
              </a:rPr>
              <a:t>m) </a:t>
            </a:r>
            <a:r>
              <a:rPr lang="tr-TR" sz="2000" b="1" dirty="0">
                <a:latin typeface="Times New Roman" pitchFamily="18" charset="0"/>
                <a:cs typeface="Times New Roman" pitchFamily="18" charset="0"/>
              </a:rPr>
              <a:t>(Ek:17/9/2004 - 5234/1 </a:t>
            </a:r>
            <a:r>
              <a:rPr lang="tr-TR" sz="2000" b="1" dirty="0" err="1">
                <a:latin typeface="Times New Roman" pitchFamily="18" charset="0"/>
                <a:cs typeface="Times New Roman" pitchFamily="18" charset="0"/>
              </a:rPr>
              <a:t>md.</a:t>
            </a:r>
            <a:r>
              <a:rPr lang="tr-TR" sz="2000" b="1" dirty="0">
                <a:latin typeface="Times New Roman" pitchFamily="18" charset="0"/>
                <a:cs typeface="Times New Roman" pitchFamily="18" charset="0"/>
              </a:rPr>
              <a:t>)</a:t>
            </a:r>
            <a:r>
              <a:rPr lang="tr-TR" sz="2000" dirty="0">
                <a:latin typeface="Times New Roman" pitchFamily="18" charset="0"/>
                <a:cs typeface="Times New Roman" pitchFamily="18" charset="0"/>
              </a:rPr>
              <a:t>Yetkili olmadığı halde basına, haber ajanslarına veya radyo ve televizyon kurumlarına bilgi veya demeç vermek.</a:t>
            </a:r>
          </a:p>
          <a:p>
            <a:pPr marL="0" indent="0" algn="just">
              <a:buNone/>
            </a:pP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8199694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latin typeface="Times New Roman" pitchFamily="18" charset="0"/>
                <a:cs typeface="Times New Roman" pitchFamily="18" charset="0"/>
              </a:rPr>
              <a:t>657 Sayılı Devlet Memurları Kanunu’na Göre Aylıktan Kesme Cezası Gerektiren Fiiller</a:t>
            </a:r>
            <a:endParaRPr lang="tr-TR" sz="3200" b="1" dirty="0">
              <a:latin typeface="Times New Roman" pitchFamily="18" charset="0"/>
              <a:cs typeface="Times New Roman" pitchFamily="18" charset="0"/>
            </a:endParaRPr>
          </a:p>
        </p:txBody>
      </p:sp>
      <p:sp>
        <p:nvSpPr>
          <p:cNvPr id="3" name="İçerik Yer Tutucusu 2"/>
          <p:cNvSpPr>
            <a:spLocks noGrp="1"/>
          </p:cNvSpPr>
          <p:nvPr>
            <p:ph idx="1"/>
          </p:nvPr>
        </p:nvSpPr>
        <p:spPr>
          <a:xfrm>
            <a:off x="457200" y="1600200"/>
            <a:ext cx="8229600" cy="4709120"/>
          </a:xfrm>
        </p:spPr>
        <p:txBody>
          <a:bodyPr>
            <a:noAutofit/>
          </a:bodyPr>
          <a:lstStyle/>
          <a:p>
            <a:pPr marL="0" indent="0" algn="just">
              <a:buNone/>
            </a:pPr>
            <a:r>
              <a:rPr lang="tr-TR" sz="1800" dirty="0">
                <a:latin typeface="Times New Roman" pitchFamily="18" charset="0"/>
                <a:cs typeface="Times New Roman" pitchFamily="18" charset="0"/>
              </a:rPr>
              <a:t>a) Kasıtlı olarak; verilen emir ve görevleri tam ve zamanında yapmamak, görev mahallinde kurumlarca belirlenen usul ve esasları yerine getirmemek, görevle ilgili resmi belge, araç ve gereçleri korumamak, bakımını yapmamak, hor kullanmak,</a:t>
            </a:r>
          </a:p>
          <a:p>
            <a:pPr marL="0" indent="0" algn="just">
              <a:buNone/>
            </a:pPr>
            <a:r>
              <a:rPr lang="tr-TR" sz="1800" dirty="0">
                <a:latin typeface="Times New Roman" pitchFamily="18" charset="0"/>
                <a:cs typeface="Times New Roman" pitchFamily="18" charset="0"/>
              </a:rPr>
              <a:t>b) Özürsüz olarak bir veya iki gün göreve gelmemek,</a:t>
            </a:r>
          </a:p>
          <a:p>
            <a:pPr marL="0" indent="0" algn="just">
              <a:buNone/>
            </a:pPr>
            <a:r>
              <a:rPr lang="tr-TR" sz="1800" dirty="0">
                <a:latin typeface="Times New Roman" pitchFamily="18" charset="0"/>
                <a:cs typeface="Times New Roman" pitchFamily="18" charset="0"/>
              </a:rPr>
              <a:t>c) Devlete ait resmi belge, araç, gereç ve benzerlerini özel menfaat sağlamak için kullanmak,</a:t>
            </a:r>
          </a:p>
          <a:p>
            <a:pPr marL="0" indent="0" algn="just">
              <a:buNone/>
            </a:pPr>
            <a:r>
              <a:rPr lang="tr-TR" sz="1800" dirty="0">
                <a:latin typeface="Times New Roman" pitchFamily="18" charset="0"/>
                <a:cs typeface="Times New Roman" pitchFamily="18" charset="0"/>
              </a:rPr>
              <a:t>d) Görevle ilgili konularda yükümlü olduğu kişilere yalan ve yanlış beyanda bulunmak,</a:t>
            </a:r>
          </a:p>
          <a:p>
            <a:pPr marL="0" indent="0" algn="just">
              <a:buNone/>
            </a:pPr>
            <a:r>
              <a:rPr lang="tr-TR" sz="1800" dirty="0">
                <a:latin typeface="Times New Roman" pitchFamily="18" charset="0"/>
                <a:cs typeface="Times New Roman" pitchFamily="18" charset="0"/>
              </a:rPr>
              <a:t>e) Görev sırasında amirine sözle saygısızlık etmek,</a:t>
            </a:r>
          </a:p>
          <a:p>
            <a:pPr marL="0" indent="0" algn="just">
              <a:buNone/>
            </a:pPr>
            <a:r>
              <a:rPr lang="tr-TR" sz="1800" dirty="0">
                <a:latin typeface="Times New Roman" pitchFamily="18" charset="0"/>
                <a:cs typeface="Times New Roman" pitchFamily="18" charset="0"/>
              </a:rPr>
              <a:t>f) Görev yeri sınırları içerisinde her hangi bir yerin toplantı, tören ve benzeri amaçlarla izinsiz olarak kullanılmasına yardımcı olmak,</a:t>
            </a:r>
          </a:p>
          <a:p>
            <a:pPr marL="0" indent="0" algn="just">
              <a:buNone/>
            </a:pPr>
            <a:r>
              <a:rPr lang="tr-TR" sz="1800" dirty="0">
                <a:latin typeface="Times New Roman" pitchFamily="18" charset="0"/>
                <a:cs typeface="Times New Roman" pitchFamily="18" charset="0"/>
              </a:rPr>
              <a:t>g) </a:t>
            </a:r>
            <a:r>
              <a:rPr lang="tr-TR" sz="1800" b="1" dirty="0">
                <a:latin typeface="Times New Roman" pitchFamily="18" charset="0"/>
                <a:cs typeface="Times New Roman" pitchFamily="18" charset="0"/>
              </a:rPr>
              <a:t>(Mülga: 13/2/2011 - 6111/111 </a:t>
            </a:r>
            <a:r>
              <a:rPr lang="tr-TR" sz="1800" b="1" dirty="0" err="1">
                <a:latin typeface="Times New Roman" pitchFamily="18" charset="0"/>
                <a:cs typeface="Times New Roman" pitchFamily="18" charset="0"/>
              </a:rPr>
              <a:t>md.</a:t>
            </a:r>
            <a:r>
              <a:rPr lang="tr-TR" sz="1800" b="1" dirty="0">
                <a:latin typeface="Times New Roman" pitchFamily="18" charset="0"/>
                <a:cs typeface="Times New Roman" pitchFamily="18" charset="0"/>
              </a:rPr>
              <a:t>)</a:t>
            </a:r>
            <a:endParaRPr lang="tr-TR" sz="1800" dirty="0">
              <a:latin typeface="Times New Roman" pitchFamily="18" charset="0"/>
              <a:cs typeface="Times New Roman" pitchFamily="18" charset="0"/>
            </a:endParaRPr>
          </a:p>
          <a:p>
            <a:pPr marL="0" indent="0" algn="just">
              <a:buNone/>
            </a:pPr>
            <a:r>
              <a:rPr lang="tr-TR" sz="1800" dirty="0">
                <a:latin typeface="Times New Roman" pitchFamily="18" charset="0"/>
                <a:cs typeface="Times New Roman" pitchFamily="18" charset="0"/>
              </a:rPr>
              <a:t>h) </a:t>
            </a:r>
            <a:r>
              <a:rPr lang="tr-TR" sz="1800" b="1" dirty="0">
                <a:latin typeface="Times New Roman" pitchFamily="18" charset="0"/>
                <a:cs typeface="Times New Roman" pitchFamily="18" charset="0"/>
              </a:rPr>
              <a:t>(Mülga: 13/2/2011 - 6111/111 </a:t>
            </a:r>
            <a:r>
              <a:rPr lang="tr-TR" sz="1800" b="1" dirty="0" err="1">
                <a:latin typeface="Times New Roman" pitchFamily="18" charset="0"/>
                <a:cs typeface="Times New Roman" pitchFamily="18" charset="0"/>
              </a:rPr>
              <a:t>md.</a:t>
            </a:r>
            <a:r>
              <a:rPr lang="tr-TR" sz="1800" b="1" dirty="0">
                <a:latin typeface="Times New Roman" pitchFamily="18" charset="0"/>
                <a:cs typeface="Times New Roman" pitchFamily="18" charset="0"/>
              </a:rPr>
              <a:t>)</a:t>
            </a:r>
            <a:endParaRPr lang="tr-TR" sz="1800" dirty="0">
              <a:latin typeface="Times New Roman" pitchFamily="18" charset="0"/>
              <a:cs typeface="Times New Roman" pitchFamily="18" charset="0"/>
            </a:endParaRPr>
          </a:p>
          <a:p>
            <a:pPr marL="0" indent="0" algn="just">
              <a:buNone/>
            </a:pPr>
            <a:r>
              <a:rPr lang="tr-TR" sz="1800" dirty="0">
                <a:latin typeface="Times New Roman" pitchFamily="18" charset="0"/>
                <a:cs typeface="Times New Roman" pitchFamily="18" charset="0"/>
              </a:rPr>
              <a:t>ı) Hizmet içinde Devlet memurunun itibar ve güven duygusunu sarsacak nitelikte davranışlarda bulunmak,</a:t>
            </a:r>
          </a:p>
          <a:p>
            <a:pPr marL="0" indent="0" algn="just">
              <a:buNone/>
            </a:pPr>
            <a:r>
              <a:rPr lang="tr-TR" sz="1800" dirty="0">
                <a:latin typeface="Times New Roman" pitchFamily="18" charset="0"/>
                <a:cs typeface="Times New Roman" pitchFamily="18" charset="0"/>
              </a:rPr>
              <a:t>j) </a:t>
            </a:r>
            <a:r>
              <a:rPr lang="tr-TR" sz="1800" b="1" dirty="0">
                <a:latin typeface="Times New Roman" pitchFamily="18" charset="0"/>
                <a:cs typeface="Times New Roman" pitchFamily="18" charset="0"/>
              </a:rPr>
              <a:t>(Mülga: 13/2/2011 - 6111/111 </a:t>
            </a:r>
            <a:r>
              <a:rPr lang="tr-TR" sz="1800" b="1" dirty="0" err="1">
                <a:latin typeface="Times New Roman" pitchFamily="18" charset="0"/>
                <a:cs typeface="Times New Roman" pitchFamily="18" charset="0"/>
              </a:rPr>
              <a:t>md.</a:t>
            </a:r>
            <a:r>
              <a:rPr lang="tr-TR" sz="1800" b="1" dirty="0">
                <a:latin typeface="Times New Roman" pitchFamily="18" charset="0"/>
                <a:cs typeface="Times New Roman" pitchFamily="18" charset="0"/>
              </a:rPr>
              <a:t>)</a:t>
            </a:r>
            <a:endParaRPr lang="tr-TR" sz="1800" dirty="0">
              <a:latin typeface="Times New Roman" pitchFamily="18" charset="0"/>
              <a:cs typeface="Times New Roman" pitchFamily="18" charset="0"/>
            </a:endParaRPr>
          </a:p>
          <a:p>
            <a:pPr marL="0" indent="0" algn="just">
              <a:buNone/>
            </a:pPr>
            <a:endParaRPr lang="tr-TR" sz="1800" dirty="0">
              <a:latin typeface="Times New Roman" pitchFamily="18" charset="0"/>
              <a:cs typeface="Times New Roman" pitchFamily="18" charset="0"/>
            </a:endParaRPr>
          </a:p>
        </p:txBody>
      </p:sp>
    </p:spTree>
    <p:extLst>
      <p:ext uri="{BB962C8B-B14F-4D97-AF65-F5344CB8AC3E}">
        <p14:creationId xmlns:p14="http://schemas.microsoft.com/office/powerpoint/2010/main" val="34123356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200" b="1" dirty="0" smtClean="0">
                <a:latin typeface="Times New Roman" pitchFamily="18" charset="0"/>
                <a:cs typeface="Times New Roman" pitchFamily="18" charset="0"/>
              </a:rPr>
              <a:t>657 Sayılı Devlet Memurları Kanunu’na Göre Kademe İlerlemesinin Durdurulması Cezası Gerektiren Fiiller</a:t>
            </a:r>
            <a:endParaRPr lang="tr-TR" sz="3200" b="1" dirty="0">
              <a:latin typeface="Times New Roman" pitchFamily="18" charset="0"/>
              <a:cs typeface="Times New Roman" pitchFamily="18" charset="0"/>
            </a:endParaRPr>
          </a:p>
        </p:txBody>
      </p:sp>
      <p:sp>
        <p:nvSpPr>
          <p:cNvPr id="3" name="İçerik Yer Tutucusu 2"/>
          <p:cNvSpPr>
            <a:spLocks noGrp="1"/>
          </p:cNvSpPr>
          <p:nvPr>
            <p:ph idx="1"/>
          </p:nvPr>
        </p:nvSpPr>
        <p:spPr>
          <a:xfrm>
            <a:off x="457200" y="1600200"/>
            <a:ext cx="8229600" cy="4709120"/>
          </a:xfrm>
        </p:spPr>
        <p:txBody>
          <a:bodyPr>
            <a:noAutofit/>
          </a:bodyPr>
          <a:lstStyle/>
          <a:p>
            <a:pPr marL="0" indent="0" algn="just">
              <a:buNone/>
            </a:pPr>
            <a:r>
              <a:rPr lang="tr-TR" sz="1800" dirty="0">
                <a:latin typeface="Times New Roman" pitchFamily="18" charset="0"/>
                <a:cs typeface="Times New Roman" pitchFamily="18" charset="0"/>
              </a:rPr>
              <a:t>a) Göreve sarhoş gelmek, görev yerinde alkollü içki içmek,</a:t>
            </a:r>
          </a:p>
          <a:p>
            <a:pPr marL="0" indent="0" algn="just">
              <a:buNone/>
            </a:pPr>
            <a:r>
              <a:rPr lang="tr-TR" sz="1800" dirty="0">
                <a:latin typeface="Times New Roman" pitchFamily="18" charset="0"/>
                <a:cs typeface="Times New Roman" pitchFamily="18" charset="0"/>
              </a:rPr>
              <a:t>b) Özürsüz ve kesintisiz 3 - 9 gün göreve gelmemek,</a:t>
            </a:r>
          </a:p>
          <a:p>
            <a:pPr marL="0" indent="0" algn="just">
              <a:buNone/>
            </a:pPr>
            <a:r>
              <a:rPr lang="tr-TR" sz="1800" dirty="0">
                <a:latin typeface="Times New Roman" pitchFamily="18" charset="0"/>
                <a:cs typeface="Times New Roman" pitchFamily="18" charset="0"/>
              </a:rPr>
              <a:t>c) Görevi ile ilgili olarak her ne şekilde olursa olsun çıkar sağlamak,</a:t>
            </a:r>
          </a:p>
          <a:p>
            <a:pPr marL="0" indent="0" algn="just">
              <a:buNone/>
            </a:pPr>
            <a:r>
              <a:rPr lang="tr-TR" sz="1800" dirty="0">
                <a:latin typeface="Times New Roman" pitchFamily="18" charset="0"/>
                <a:cs typeface="Times New Roman" pitchFamily="18" charset="0"/>
              </a:rPr>
              <a:t>d) Amirine veya maiyetindekilere karşı küçük düşürücü veya aşağılayıcı fiil ve hareketler yapmak,</a:t>
            </a:r>
          </a:p>
          <a:p>
            <a:pPr marL="0" indent="0" algn="just">
              <a:buNone/>
            </a:pPr>
            <a:r>
              <a:rPr lang="tr-TR" sz="1800" dirty="0">
                <a:latin typeface="Times New Roman" pitchFamily="18" charset="0"/>
                <a:cs typeface="Times New Roman" pitchFamily="18" charset="0"/>
              </a:rPr>
              <a:t>e) Görev yeri sınırları içinde herhangi bir yeri toplantı, tören ve benzeri amaçlarla izinsiz kullanmak veya kullandırmak,</a:t>
            </a:r>
          </a:p>
          <a:p>
            <a:pPr marL="0" indent="0" algn="just">
              <a:buNone/>
            </a:pPr>
            <a:r>
              <a:rPr lang="tr-TR" sz="1800" dirty="0">
                <a:latin typeface="Times New Roman" pitchFamily="18" charset="0"/>
                <a:cs typeface="Times New Roman" pitchFamily="18" charset="0"/>
              </a:rPr>
              <a:t>f) Gerçeğe aykırı rapor ve belge düzenlemek,</a:t>
            </a:r>
          </a:p>
          <a:p>
            <a:pPr marL="0" indent="0" algn="just">
              <a:buNone/>
            </a:pPr>
            <a:r>
              <a:rPr lang="tr-TR" sz="1800" dirty="0">
                <a:latin typeface="Times New Roman" pitchFamily="18" charset="0"/>
                <a:cs typeface="Times New Roman" pitchFamily="18" charset="0"/>
              </a:rPr>
              <a:t>g)</a:t>
            </a:r>
            <a:r>
              <a:rPr lang="tr-TR" sz="1800" b="1" dirty="0">
                <a:latin typeface="Times New Roman" pitchFamily="18" charset="0"/>
                <a:cs typeface="Times New Roman" pitchFamily="18" charset="0"/>
              </a:rPr>
              <a:t> (Mülga:17/9/2004 - 5234/33 </a:t>
            </a:r>
            <a:r>
              <a:rPr lang="tr-TR" sz="1800" b="1" dirty="0" err="1">
                <a:latin typeface="Times New Roman" pitchFamily="18" charset="0"/>
                <a:cs typeface="Times New Roman" pitchFamily="18" charset="0"/>
              </a:rPr>
              <a:t>md.</a:t>
            </a:r>
            <a:r>
              <a:rPr lang="tr-TR" sz="1800" b="1" dirty="0">
                <a:latin typeface="Times New Roman" pitchFamily="18" charset="0"/>
                <a:cs typeface="Times New Roman" pitchFamily="18" charset="0"/>
              </a:rPr>
              <a:t>)</a:t>
            </a:r>
            <a:endParaRPr lang="tr-TR" sz="1800" dirty="0">
              <a:latin typeface="Times New Roman" pitchFamily="18" charset="0"/>
              <a:cs typeface="Times New Roman" pitchFamily="18" charset="0"/>
            </a:endParaRPr>
          </a:p>
          <a:p>
            <a:pPr marL="0" indent="0" algn="just">
              <a:buNone/>
            </a:pPr>
            <a:r>
              <a:rPr lang="tr-TR" sz="1800" dirty="0">
                <a:latin typeface="Times New Roman" pitchFamily="18" charset="0"/>
                <a:cs typeface="Times New Roman" pitchFamily="18" charset="0"/>
              </a:rPr>
              <a:t>h) Ticaret yapmak veya Devlet memurlarına yasaklanan diğer kazanç getirici faaliyetlerde bulunmak,</a:t>
            </a:r>
          </a:p>
          <a:p>
            <a:pPr marL="0" indent="0" algn="just">
              <a:buNone/>
            </a:pPr>
            <a:r>
              <a:rPr lang="tr-TR" sz="1800" dirty="0">
                <a:latin typeface="Times New Roman" pitchFamily="18" charset="0"/>
                <a:cs typeface="Times New Roman" pitchFamily="18" charset="0"/>
              </a:rPr>
              <a:t>ı) Görevin yerine getirilmesinde dil, ırk, cinsiyet, siyasi düşünce, felsefi inanç, din ve mezhep ayrımı yapmak, kişilerin yarar veya zararını hedef tutan davranışlarda bulunmak,</a:t>
            </a:r>
          </a:p>
          <a:p>
            <a:pPr marL="0" indent="0" algn="just">
              <a:buNone/>
            </a:pPr>
            <a:r>
              <a:rPr lang="tr-TR" sz="1800" dirty="0">
                <a:latin typeface="Times New Roman" pitchFamily="18" charset="0"/>
                <a:cs typeface="Times New Roman" pitchFamily="18" charset="0"/>
              </a:rPr>
              <a:t>j) Belirlenen durum ve sürelerde mal bildiriminde bulunmamak,</a:t>
            </a:r>
          </a:p>
          <a:p>
            <a:pPr marL="0" indent="0" algn="just">
              <a:buNone/>
            </a:pPr>
            <a:endParaRPr lang="tr-TR" sz="1800" dirty="0">
              <a:latin typeface="Times New Roman" pitchFamily="18" charset="0"/>
              <a:cs typeface="Times New Roman" pitchFamily="18" charset="0"/>
            </a:endParaRPr>
          </a:p>
        </p:txBody>
      </p:sp>
    </p:spTree>
    <p:extLst>
      <p:ext uri="{BB962C8B-B14F-4D97-AF65-F5344CB8AC3E}">
        <p14:creationId xmlns:p14="http://schemas.microsoft.com/office/powerpoint/2010/main" val="2767068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620688"/>
            <a:ext cx="7704856" cy="4093428"/>
          </a:xfrm>
          <a:prstGeom prst="rect">
            <a:avLst/>
          </a:prstGeom>
        </p:spPr>
        <p:txBody>
          <a:bodyPr wrap="square">
            <a:spAutoFit/>
          </a:bodyPr>
          <a:lstStyle/>
          <a:p>
            <a:pPr algn="just"/>
            <a:r>
              <a:rPr lang="tr-TR" sz="2000" dirty="0">
                <a:latin typeface="Times New Roman" pitchFamily="18" charset="0"/>
                <a:cs typeface="Times New Roman" pitchFamily="18" charset="0"/>
              </a:rPr>
              <a:t>k) Açıklanması yasaklanan bilgileri açıklamak,</a:t>
            </a:r>
          </a:p>
          <a:p>
            <a:pPr algn="just"/>
            <a:r>
              <a:rPr lang="tr-TR" sz="2000" dirty="0">
                <a:latin typeface="Times New Roman" pitchFamily="18" charset="0"/>
                <a:cs typeface="Times New Roman" pitchFamily="18" charset="0"/>
              </a:rPr>
              <a:t>l) Amirine, maiyetindekilere, iş arkadaşları veya iş sahiplerine hakarette bulunmak veya bunları tehdit etmek,</a:t>
            </a:r>
          </a:p>
          <a:p>
            <a:pPr algn="just"/>
            <a:r>
              <a:rPr lang="tr-TR" sz="2000" dirty="0">
                <a:latin typeface="Times New Roman" pitchFamily="18" charset="0"/>
                <a:cs typeface="Times New Roman" pitchFamily="18" charset="0"/>
              </a:rPr>
              <a:t>m) Diplomatik statüsünden yararlanmak suretiyle yurt dışında, haklı bir sebep göstermeksizin ödeme kabiliyetinin üstünde borçlanmak ve borçlarını ödemedeki tutum ve davranışlarıyla Devlet itibarını zedelemek veya zorunlu bir sebebe dayanmaksızın borcunu ödemeden yurda dönmek,</a:t>
            </a:r>
          </a:p>
          <a:p>
            <a:pPr algn="just"/>
            <a:r>
              <a:rPr lang="tr-TR" sz="2000" dirty="0">
                <a:latin typeface="Times New Roman" pitchFamily="18" charset="0"/>
                <a:cs typeface="Times New Roman" pitchFamily="18" charset="0"/>
              </a:rPr>
              <a:t>n) Verilen görev ve emirleri kasten yapmamak,</a:t>
            </a:r>
          </a:p>
          <a:p>
            <a:pPr algn="just"/>
            <a:r>
              <a:rPr lang="tr-TR" sz="2000" dirty="0">
                <a:latin typeface="Times New Roman" pitchFamily="18" charset="0"/>
                <a:cs typeface="Times New Roman" pitchFamily="18" charset="0"/>
              </a:rPr>
              <a:t>o) Herhangi bir siyasi parti yararına veya zararına fiilen faaliyette bulunmak</a:t>
            </a:r>
            <a:r>
              <a:rPr lang="tr-TR" sz="2000" dirty="0" smtClean="0">
                <a:latin typeface="Times New Roman" pitchFamily="18" charset="0"/>
                <a:cs typeface="Times New Roman" pitchFamily="18" charset="0"/>
              </a:rPr>
              <a:t>.</a:t>
            </a:r>
          </a:p>
          <a:p>
            <a:pPr algn="just"/>
            <a:endParaRPr lang="tr-TR" sz="2000" dirty="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20467323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latin typeface="Times New Roman" pitchFamily="18" charset="0"/>
                <a:cs typeface="Times New Roman" pitchFamily="18" charset="0"/>
              </a:rPr>
              <a:t>657 Sayılı Devlet Memurları Kanunu’na Göre Devlet </a:t>
            </a:r>
            <a:r>
              <a:rPr lang="tr-TR" sz="2800" b="1" dirty="0" smtClean="0">
                <a:latin typeface="Times New Roman" pitchFamily="18" charset="0"/>
                <a:cs typeface="Times New Roman" pitchFamily="18" charset="0"/>
              </a:rPr>
              <a:t>Memurluğundan Çıkarma </a:t>
            </a:r>
            <a:r>
              <a:rPr lang="tr-TR" sz="2800" b="1" dirty="0">
                <a:latin typeface="Times New Roman" pitchFamily="18" charset="0"/>
                <a:cs typeface="Times New Roman" pitchFamily="18" charset="0"/>
              </a:rPr>
              <a:t>Cezası Gerektiren Fiiller</a:t>
            </a:r>
          </a:p>
        </p:txBody>
      </p:sp>
      <p:sp>
        <p:nvSpPr>
          <p:cNvPr id="3" name="İçerik Yer Tutucusu 2"/>
          <p:cNvSpPr>
            <a:spLocks noGrp="1"/>
          </p:cNvSpPr>
          <p:nvPr>
            <p:ph idx="1"/>
          </p:nvPr>
        </p:nvSpPr>
        <p:spPr/>
        <p:txBody>
          <a:bodyPr>
            <a:noAutofit/>
          </a:bodyPr>
          <a:lstStyle/>
          <a:p>
            <a:pPr marL="0" indent="0" algn="just">
              <a:buNone/>
            </a:pPr>
            <a:r>
              <a:rPr lang="tr-TR" sz="2000" dirty="0">
                <a:latin typeface="Times New Roman" pitchFamily="18" charset="0"/>
                <a:cs typeface="Times New Roman" pitchFamily="18" charset="0"/>
              </a:rPr>
              <a:t>a) İdeolojik veya siyasi amaçlarla kurumların huzur, </a:t>
            </a:r>
            <a:r>
              <a:rPr lang="tr-TR" sz="2000" dirty="0" smtClean="0">
                <a:latin typeface="Times New Roman" pitchFamily="18" charset="0"/>
                <a:cs typeface="Times New Roman" pitchFamily="18" charset="0"/>
              </a:rPr>
              <a:t>sükun </a:t>
            </a:r>
            <a:r>
              <a:rPr lang="tr-TR" sz="2000" dirty="0">
                <a:latin typeface="Times New Roman" pitchFamily="18" charset="0"/>
                <a:cs typeface="Times New Roman" pitchFamily="18" charset="0"/>
              </a:rPr>
              <a:t>ve çalışma düzenini bozmak, boykot, işgal, kamu hizmetlerinin yürütülmesini engelleme, işi yavaşlatma ve grev gibi eylemlere katılmak veya bu amaçlarla toplu olarak göreve gelmemek, bunları tahrik ve teşvik etmek veya yardımda bulunmak</a:t>
            </a:r>
            <a:r>
              <a:rPr lang="tr-TR" sz="2000" dirty="0" smtClean="0">
                <a:latin typeface="Times New Roman" pitchFamily="18" charset="0"/>
                <a:cs typeface="Times New Roman" pitchFamily="18" charset="0"/>
              </a:rPr>
              <a:t>,</a:t>
            </a:r>
            <a:endParaRPr lang="tr-TR" sz="2000" dirty="0">
              <a:latin typeface="Times New Roman" pitchFamily="18" charset="0"/>
              <a:cs typeface="Times New Roman" pitchFamily="18" charset="0"/>
            </a:endParaRPr>
          </a:p>
          <a:p>
            <a:pPr marL="0" indent="0" algn="just">
              <a:buNone/>
            </a:pPr>
            <a:r>
              <a:rPr lang="tr-TR" sz="2000" dirty="0" smtClean="0">
                <a:latin typeface="Times New Roman" pitchFamily="18" charset="0"/>
                <a:cs typeface="Times New Roman" pitchFamily="18" charset="0"/>
              </a:rPr>
              <a:t>b</a:t>
            </a:r>
            <a:r>
              <a:rPr lang="tr-TR" sz="2000" dirty="0">
                <a:latin typeface="Times New Roman" pitchFamily="18" charset="0"/>
                <a:cs typeface="Times New Roman" pitchFamily="18" charset="0"/>
              </a:rPr>
              <a:t>) Yasaklanmış her türlü yayını veya siyasi veya ideolojik amaçlı bildiri, afiş, pankart, bant ve benzerlerini basmak, çoğaltmak, dağıtmak veya bunları kurumların herhangi bir yerine asmak veya teşhir etmek,</a:t>
            </a:r>
          </a:p>
          <a:p>
            <a:pPr marL="0" indent="0" algn="just">
              <a:buNone/>
            </a:pPr>
            <a:r>
              <a:rPr lang="tr-TR" sz="2000" dirty="0" smtClean="0">
                <a:latin typeface="Times New Roman" pitchFamily="18" charset="0"/>
                <a:cs typeface="Times New Roman" pitchFamily="18" charset="0"/>
              </a:rPr>
              <a:t>c</a:t>
            </a:r>
            <a:r>
              <a:rPr lang="tr-TR" sz="2000" dirty="0">
                <a:latin typeface="Times New Roman" pitchFamily="18" charset="0"/>
                <a:cs typeface="Times New Roman" pitchFamily="18" charset="0"/>
              </a:rPr>
              <a:t>) Siyasi partiye girmek,</a:t>
            </a:r>
          </a:p>
          <a:p>
            <a:pPr marL="0" indent="0" algn="just">
              <a:buNone/>
            </a:pPr>
            <a:r>
              <a:rPr lang="tr-TR" sz="2000" dirty="0" smtClean="0">
                <a:latin typeface="Times New Roman" pitchFamily="18" charset="0"/>
                <a:cs typeface="Times New Roman" pitchFamily="18" charset="0"/>
              </a:rPr>
              <a:t>d</a:t>
            </a:r>
            <a:r>
              <a:rPr lang="tr-TR" sz="2000" dirty="0">
                <a:latin typeface="Times New Roman" pitchFamily="18" charset="0"/>
                <a:cs typeface="Times New Roman" pitchFamily="18" charset="0"/>
              </a:rPr>
              <a:t>) Özürsüz olarak </a:t>
            </a:r>
            <a:r>
              <a:rPr lang="tr-TR" sz="2000" dirty="0" smtClean="0">
                <a:latin typeface="Times New Roman" pitchFamily="18" charset="0"/>
                <a:cs typeface="Times New Roman" pitchFamily="18" charset="0"/>
              </a:rPr>
              <a:t>(...)bir </a:t>
            </a:r>
            <a:r>
              <a:rPr lang="tr-TR" sz="2000" dirty="0">
                <a:latin typeface="Times New Roman" pitchFamily="18" charset="0"/>
                <a:cs typeface="Times New Roman" pitchFamily="18" charset="0"/>
              </a:rPr>
              <a:t>yılda toplam 20 gün göreve gelmemek,</a:t>
            </a:r>
          </a:p>
          <a:p>
            <a:pPr marL="0" indent="0" algn="just">
              <a:buNone/>
            </a:pPr>
            <a:r>
              <a:rPr lang="tr-TR" sz="2000" dirty="0" smtClean="0">
                <a:latin typeface="Times New Roman" pitchFamily="18" charset="0"/>
                <a:cs typeface="Times New Roman" pitchFamily="18" charset="0"/>
              </a:rPr>
              <a:t>e</a:t>
            </a:r>
            <a:r>
              <a:rPr lang="tr-TR" sz="2000" dirty="0">
                <a:latin typeface="Times New Roman" pitchFamily="18" charset="0"/>
                <a:cs typeface="Times New Roman" pitchFamily="18" charset="0"/>
              </a:rPr>
              <a:t>) Savaş, olağanüstü hal veya genel afetlere ilişkin konularda amirlerin verdiği görev veya emirleri yapmamak,</a:t>
            </a:r>
          </a:p>
          <a:p>
            <a:pPr marL="0" indent="0" algn="just">
              <a:buNone/>
            </a:pPr>
            <a:r>
              <a:rPr lang="tr-TR" sz="2000" dirty="0" smtClean="0">
                <a:latin typeface="Times New Roman" pitchFamily="18" charset="0"/>
                <a:cs typeface="Times New Roman" pitchFamily="18" charset="0"/>
              </a:rPr>
              <a:t>f</a:t>
            </a:r>
            <a:r>
              <a:rPr lang="tr-TR" sz="2000" dirty="0">
                <a:latin typeface="Times New Roman" pitchFamily="18" charset="0"/>
                <a:cs typeface="Times New Roman" pitchFamily="18" charset="0"/>
              </a:rPr>
              <a:t>) (Değişik: 13/2/2011 - 6111/111 </a:t>
            </a:r>
            <a:r>
              <a:rPr lang="tr-TR" sz="2000" dirty="0" err="1">
                <a:latin typeface="Times New Roman" pitchFamily="18" charset="0"/>
                <a:cs typeface="Times New Roman" pitchFamily="18" charset="0"/>
              </a:rPr>
              <a:t>md.</a:t>
            </a:r>
            <a:r>
              <a:rPr lang="tr-TR" sz="2000" dirty="0">
                <a:latin typeface="Times New Roman" pitchFamily="18" charset="0"/>
                <a:cs typeface="Times New Roman" pitchFamily="18" charset="0"/>
              </a:rPr>
              <a:t>) Amirlerine, maiyetindekilere ve iş sahiplerine fiili tecavüzde bulunmak,</a:t>
            </a:r>
          </a:p>
          <a:p>
            <a:pPr marL="0" indent="0" algn="just">
              <a:buNone/>
            </a:pP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1556654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692696"/>
            <a:ext cx="7992888" cy="5262979"/>
          </a:xfrm>
          <a:prstGeom prst="rect">
            <a:avLst/>
          </a:prstGeom>
        </p:spPr>
        <p:txBody>
          <a:bodyPr wrap="square">
            <a:spAutoFit/>
          </a:bodyPr>
          <a:lstStyle/>
          <a:p>
            <a:pPr algn="just"/>
            <a:r>
              <a:rPr lang="tr-TR" sz="2400" dirty="0" smtClean="0">
                <a:latin typeface="Times New Roman" pitchFamily="18" charset="0"/>
                <a:cs typeface="Times New Roman" pitchFamily="18" charset="0"/>
              </a:rPr>
              <a:t>g</a:t>
            </a:r>
            <a:r>
              <a:rPr lang="tr-TR" sz="2400" dirty="0">
                <a:latin typeface="Times New Roman" pitchFamily="18" charset="0"/>
                <a:cs typeface="Times New Roman" pitchFamily="18" charset="0"/>
              </a:rPr>
              <a:t>) Memurluk sıfatı ile bağdaşmayacak nitelik ve derecede yüz kızartıcı ve utanç verici hareketlerde bulunmak,</a:t>
            </a:r>
          </a:p>
          <a:p>
            <a:pPr algn="just"/>
            <a:r>
              <a:rPr lang="tr-TR" sz="2400" dirty="0" smtClean="0">
                <a:latin typeface="Times New Roman" pitchFamily="18" charset="0"/>
                <a:cs typeface="Times New Roman" pitchFamily="18" charset="0"/>
              </a:rPr>
              <a:t>h</a:t>
            </a:r>
            <a:r>
              <a:rPr lang="tr-TR" sz="2400" dirty="0">
                <a:latin typeface="Times New Roman" pitchFamily="18" charset="0"/>
                <a:cs typeface="Times New Roman" pitchFamily="18" charset="0"/>
              </a:rPr>
              <a:t>) Yetki almadan gizli bilgileri açıklamak,</a:t>
            </a:r>
          </a:p>
          <a:p>
            <a:pPr algn="just"/>
            <a:r>
              <a:rPr lang="tr-TR" sz="2400" dirty="0" smtClean="0">
                <a:latin typeface="Times New Roman" pitchFamily="18" charset="0"/>
                <a:cs typeface="Times New Roman" pitchFamily="18" charset="0"/>
              </a:rPr>
              <a:t>ı</a:t>
            </a:r>
            <a:r>
              <a:rPr lang="tr-TR" sz="2400" dirty="0">
                <a:latin typeface="Times New Roman" pitchFamily="18" charset="0"/>
                <a:cs typeface="Times New Roman" pitchFamily="18" charset="0"/>
              </a:rPr>
              <a:t>) Siyasi ve ideolojik eylemlerden arananları görev mahallinde gizlemek,</a:t>
            </a:r>
          </a:p>
          <a:p>
            <a:pPr algn="just"/>
            <a:r>
              <a:rPr lang="tr-TR" sz="2400" dirty="0" smtClean="0">
                <a:latin typeface="Times New Roman" pitchFamily="18" charset="0"/>
                <a:cs typeface="Times New Roman" pitchFamily="18" charset="0"/>
              </a:rPr>
              <a:t>j</a:t>
            </a:r>
            <a:r>
              <a:rPr lang="tr-TR" sz="2400" dirty="0">
                <a:latin typeface="Times New Roman" pitchFamily="18" charset="0"/>
                <a:cs typeface="Times New Roman" pitchFamily="18" charset="0"/>
              </a:rPr>
              <a:t>) Yurt dışında Devletin itibarını düşürecek veya görev haysiyetini zedeleyecek tutum ve davranışlarda bulunmak,</a:t>
            </a:r>
          </a:p>
          <a:p>
            <a:pPr algn="just"/>
            <a:r>
              <a:rPr lang="tr-TR" sz="2400" dirty="0" smtClean="0">
                <a:latin typeface="Times New Roman" pitchFamily="18" charset="0"/>
                <a:cs typeface="Times New Roman" pitchFamily="18" charset="0"/>
              </a:rPr>
              <a:t>k</a:t>
            </a:r>
            <a:r>
              <a:rPr lang="tr-TR" sz="2400" dirty="0">
                <a:latin typeface="Times New Roman" pitchFamily="18" charset="0"/>
                <a:cs typeface="Times New Roman" pitchFamily="18" charset="0"/>
              </a:rPr>
              <a:t>) 5816 sayılı Atatürk Aleyhine İşlenen Suçlar Hakkındaki Kanuna aykırı fiilleri işlemek.</a:t>
            </a:r>
          </a:p>
          <a:p>
            <a:pPr algn="just"/>
            <a:r>
              <a:rPr lang="tr-TR" sz="2400" dirty="0" smtClean="0">
                <a:latin typeface="Times New Roman" pitchFamily="18" charset="0"/>
                <a:cs typeface="Times New Roman" pitchFamily="18" charset="0"/>
              </a:rPr>
              <a:t>l</a:t>
            </a:r>
            <a:r>
              <a:rPr lang="tr-TR" sz="2400" dirty="0">
                <a:latin typeface="Times New Roman" pitchFamily="18" charset="0"/>
                <a:cs typeface="Times New Roman" pitchFamily="18" charset="0"/>
              </a:rPr>
              <a:t>) (Ek: 3/10/2016 – KHK-676/75 </a:t>
            </a:r>
            <a:r>
              <a:rPr lang="tr-TR" sz="2400" dirty="0" err="1">
                <a:latin typeface="Times New Roman" pitchFamily="18" charset="0"/>
                <a:cs typeface="Times New Roman" pitchFamily="18" charset="0"/>
              </a:rPr>
              <a:t>md.</a:t>
            </a:r>
            <a:r>
              <a:rPr lang="tr-TR" sz="2400" dirty="0">
                <a:latin typeface="Times New Roman" pitchFamily="18" charset="0"/>
                <a:cs typeface="Times New Roman" pitchFamily="18" charset="0"/>
              </a:rPr>
              <a:t>; Aynen kabul: 1/2/2018-7070/61 </a:t>
            </a:r>
            <a:r>
              <a:rPr lang="tr-TR" sz="2400" dirty="0" err="1">
                <a:latin typeface="Times New Roman" pitchFamily="18" charset="0"/>
                <a:cs typeface="Times New Roman" pitchFamily="18" charset="0"/>
              </a:rPr>
              <a:t>md.</a:t>
            </a:r>
            <a:r>
              <a:rPr lang="tr-TR" sz="2400" dirty="0">
                <a:latin typeface="Times New Roman" pitchFamily="18" charset="0"/>
                <a:cs typeface="Times New Roman" pitchFamily="18" charset="0"/>
              </a:rPr>
              <a:t>) Terör örgütleriyle eylem birliği içerisinde olmak, bu örgütlere yardım etmek, kamu imkân ve kaynaklarını bu örgütleri desteklemeye yönelik kullanmak ya da kullandırmak, bu örgütlerin propagandasını yapmak.</a:t>
            </a:r>
          </a:p>
        </p:txBody>
      </p:sp>
    </p:spTree>
    <p:extLst>
      <p:ext uri="{BB962C8B-B14F-4D97-AF65-F5344CB8AC3E}">
        <p14:creationId xmlns:p14="http://schemas.microsoft.com/office/powerpoint/2010/main" val="33041915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300" b="1" dirty="0" smtClean="0">
                <a:latin typeface="Times New Roman" pitchFamily="18" charset="0"/>
                <a:cs typeface="Times New Roman" pitchFamily="18" charset="0"/>
              </a:rPr>
              <a:t/>
            </a:r>
            <a:br>
              <a:rPr lang="tr-TR" sz="3300" b="1" dirty="0" smtClean="0">
                <a:latin typeface="Times New Roman" pitchFamily="18" charset="0"/>
                <a:cs typeface="Times New Roman" pitchFamily="18" charset="0"/>
              </a:rPr>
            </a:br>
            <a:r>
              <a:rPr lang="tr-TR" sz="3300" b="1" dirty="0">
                <a:latin typeface="Times New Roman" pitchFamily="18" charset="0"/>
                <a:cs typeface="Times New Roman" pitchFamily="18" charset="0"/>
              </a:rPr>
              <a:t/>
            </a:r>
            <a:br>
              <a:rPr lang="tr-TR" sz="3300" b="1" dirty="0">
                <a:latin typeface="Times New Roman" pitchFamily="18" charset="0"/>
                <a:cs typeface="Times New Roman" pitchFamily="18" charset="0"/>
              </a:rPr>
            </a:br>
            <a:r>
              <a:rPr lang="tr-TR" sz="3300" b="1" dirty="0" smtClean="0">
                <a:latin typeface="Times New Roman" pitchFamily="18" charset="0"/>
                <a:cs typeface="Times New Roman" pitchFamily="18" charset="0"/>
              </a:rPr>
              <a:t>SORUŞTURMANIN </a:t>
            </a:r>
            <a:r>
              <a:rPr lang="tr-TR" sz="3300" b="1" dirty="0">
                <a:latin typeface="Times New Roman" pitchFamily="18" charset="0"/>
                <a:cs typeface="Times New Roman" pitchFamily="18" charset="0"/>
              </a:rPr>
              <a:t>AÇILMASI VE </a:t>
            </a:r>
            <a:r>
              <a:rPr lang="tr-TR" sz="3300" b="1" dirty="0" smtClean="0">
                <a:latin typeface="Times New Roman" pitchFamily="18" charset="0"/>
                <a:cs typeface="Times New Roman" pitchFamily="18" charset="0"/>
              </a:rPr>
              <a:t>YÜRÜTÜLMESİ</a:t>
            </a:r>
            <a:r>
              <a:rPr lang="tr-TR" dirty="0"/>
              <a:t/>
            </a:r>
            <a:br>
              <a:rPr lang="tr-TR" dirty="0"/>
            </a:br>
            <a:endParaRPr lang="tr-TR" dirty="0"/>
          </a:p>
        </p:txBody>
      </p:sp>
      <p:sp>
        <p:nvSpPr>
          <p:cNvPr id="3" name="İçerik Yer Tutucusu 2"/>
          <p:cNvSpPr>
            <a:spLocks noGrp="1"/>
          </p:cNvSpPr>
          <p:nvPr>
            <p:ph idx="1"/>
          </p:nvPr>
        </p:nvSpPr>
        <p:spPr>
          <a:xfrm>
            <a:off x="539552" y="1916832"/>
            <a:ext cx="8147248" cy="4209331"/>
          </a:xfrm>
        </p:spPr>
        <p:txBody>
          <a:bodyPr>
            <a:normAutofit/>
          </a:bodyPr>
          <a:lstStyle/>
          <a:p>
            <a:pPr marL="0" indent="0" algn="ctr">
              <a:buNone/>
            </a:pPr>
            <a:r>
              <a:rPr lang="tr-TR" sz="3000" b="1" dirty="0">
                <a:latin typeface="Times New Roman" pitchFamily="18" charset="0"/>
                <a:cs typeface="Times New Roman" pitchFamily="18" charset="0"/>
              </a:rPr>
              <a:t>Soruşturmanın Başlatılmasında Dikkat Edilmesi Gereken </a:t>
            </a:r>
            <a:r>
              <a:rPr lang="tr-TR" sz="3000" b="1" dirty="0" smtClean="0">
                <a:latin typeface="Times New Roman" pitchFamily="18" charset="0"/>
                <a:cs typeface="Times New Roman" pitchFamily="18" charset="0"/>
              </a:rPr>
              <a:t>Hususlar</a:t>
            </a:r>
          </a:p>
          <a:p>
            <a:pPr marL="0" indent="0" algn="just">
              <a:buNone/>
            </a:pPr>
            <a:r>
              <a:rPr lang="tr-TR" sz="2800" b="1" dirty="0">
                <a:latin typeface="Times New Roman" pitchFamily="18" charset="0"/>
                <a:cs typeface="Times New Roman" pitchFamily="18" charset="0"/>
              </a:rPr>
              <a:t>1-)</a:t>
            </a:r>
            <a:r>
              <a:rPr lang="tr-TR" sz="2800" dirty="0">
                <a:latin typeface="Times New Roman" pitchFamily="18" charset="0"/>
                <a:cs typeface="Times New Roman" pitchFamily="18" charset="0"/>
              </a:rPr>
              <a:t> Disiplin cezası verilmesini gerektiren bir fiilin işlendiğini öğrenen disiplin amiri yazılı olarak disiplin soruşturması başlatır. Disiplin cezası verilmesini gerektiren fiil ve hallerin işlendiğinin öğrenildiği tarihten itibaren; </a:t>
            </a:r>
          </a:p>
          <a:p>
            <a:pPr marL="0" indent="0" algn="just">
              <a:buNone/>
            </a:pPr>
            <a:endParaRPr lang="tr-TR" sz="30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526332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2074242"/>
          </a:xfrm>
        </p:spPr>
        <p:txBody>
          <a:bodyPr>
            <a:normAutofit/>
          </a:bodyPr>
          <a:lstStyle/>
          <a:p>
            <a:r>
              <a:rPr lang="tr-TR" sz="2800" b="1" dirty="0" smtClean="0">
                <a:latin typeface="Times New Roman" pitchFamily="18" charset="0"/>
                <a:cs typeface="Times New Roman" pitchFamily="18" charset="0"/>
              </a:rPr>
              <a:t>PERSONEL </a:t>
            </a:r>
            <a:r>
              <a:rPr lang="tr-TR" sz="2800" b="1" dirty="0">
                <a:latin typeface="Times New Roman" pitchFamily="18" charset="0"/>
                <a:cs typeface="Times New Roman" pitchFamily="18" charset="0"/>
              </a:rPr>
              <a:t>DİSİPLİN SORUŞTURMASI REHBERİ</a:t>
            </a:r>
            <a:endParaRPr lang="tr-TR" sz="2800" dirty="0">
              <a:latin typeface="Times New Roman" pitchFamily="18" charset="0"/>
              <a:cs typeface="Times New Roman" pitchFamily="18" charset="0"/>
            </a:endParaRPr>
          </a:p>
        </p:txBody>
      </p:sp>
      <p:sp>
        <p:nvSpPr>
          <p:cNvPr id="3" name="İçerik Yer Tutucusu 2"/>
          <p:cNvSpPr>
            <a:spLocks noGrp="1"/>
          </p:cNvSpPr>
          <p:nvPr>
            <p:ph idx="1"/>
          </p:nvPr>
        </p:nvSpPr>
        <p:spPr>
          <a:xfrm>
            <a:off x="457200" y="2564904"/>
            <a:ext cx="8229600" cy="3561259"/>
          </a:xfrm>
        </p:spPr>
        <p:txBody>
          <a:bodyPr>
            <a:normAutofit fontScale="92500" lnSpcReduction="20000"/>
          </a:bodyPr>
          <a:lstStyle/>
          <a:p>
            <a:pPr marL="0" indent="0" algn="just">
              <a:buNone/>
            </a:pPr>
            <a:r>
              <a:rPr lang="tr-TR" dirty="0" smtClean="0">
                <a:latin typeface="Times New Roman" pitchFamily="18" charset="0"/>
                <a:cs typeface="Times New Roman" pitchFamily="18" charset="0"/>
              </a:rPr>
              <a:t>	Yükseköğretim </a:t>
            </a:r>
            <a:r>
              <a:rPr lang="tr-TR" dirty="0">
                <a:latin typeface="Times New Roman" pitchFamily="18" charset="0"/>
                <a:cs typeface="Times New Roman" pitchFamily="18" charset="0"/>
              </a:rPr>
              <a:t>Kurumlarının öğretim elemanları, memur ve diğer personelinin işlemiş oldukları disiplin suçlarına ilişkin işlemler; 2547 sayılı Yükseköğretim Kanunu’nun 6764 ve 7243 sayılı Kanunlarla değiştirilen 53’ üncü maddesi, 657 sayılı Devlet Memurları </a:t>
            </a:r>
            <a:r>
              <a:rPr lang="tr-TR" dirty="0" smtClean="0">
                <a:latin typeface="Times New Roman" pitchFamily="18" charset="0"/>
                <a:cs typeface="Times New Roman" pitchFamily="18" charset="0"/>
              </a:rPr>
              <a:t>Kanunu’nun </a:t>
            </a:r>
            <a:r>
              <a:rPr lang="tr-TR" dirty="0">
                <a:latin typeface="Times New Roman" pitchFamily="18" charset="0"/>
                <a:cs typeface="Times New Roman" pitchFamily="18" charset="0"/>
              </a:rPr>
              <a:t>disipline ilişkin 125’inci maddesi ile 4857 sayılı İş Kanunu ve iş sözleşmesi veya toplu iş sözleşmesi hükümleri çerçevesinde yürütülmektedir</a:t>
            </a:r>
            <a:r>
              <a:rPr lang="tr-TR"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21008628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1052736"/>
            <a:ext cx="7992888" cy="4370427"/>
          </a:xfrm>
          <a:prstGeom prst="rect">
            <a:avLst/>
          </a:prstGeom>
        </p:spPr>
        <p:txBody>
          <a:bodyPr wrap="square">
            <a:spAutoFit/>
          </a:bodyPr>
          <a:lstStyle/>
          <a:p>
            <a:pPr algn="just"/>
            <a:r>
              <a:rPr lang="tr-TR" dirty="0" smtClean="0"/>
              <a:t>	</a:t>
            </a:r>
            <a:r>
              <a:rPr lang="tr-TR" sz="2800" dirty="0" smtClean="0">
                <a:latin typeface="Times New Roman" pitchFamily="18" charset="0"/>
                <a:cs typeface="Times New Roman" pitchFamily="18" charset="0"/>
              </a:rPr>
              <a:t>Uyarma</a:t>
            </a:r>
            <a:r>
              <a:rPr lang="tr-TR" sz="2800" dirty="0">
                <a:latin typeface="Times New Roman" pitchFamily="18" charset="0"/>
                <a:cs typeface="Times New Roman" pitchFamily="18" charset="0"/>
              </a:rPr>
              <a:t>, kınama, aylıktan veya ücretten kesme ve kademe ilerlemesinin durdurulması veya birden fazla ücretten kesme cezalarında </a:t>
            </a:r>
            <a:r>
              <a:rPr lang="tr-TR" sz="2800" u="sng" dirty="0">
                <a:latin typeface="Times New Roman" pitchFamily="18" charset="0"/>
                <a:cs typeface="Times New Roman" pitchFamily="18" charset="0"/>
              </a:rPr>
              <a:t>bir ay </a:t>
            </a:r>
            <a:r>
              <a:rPr lang="tr-TR" sz="2800" u="sng" dirty="0" smtClean="0">
                <a:latin typeface="Times New Roman" pitchFamily="18" charset="0"/>
                <a:cs typeface="Times New Roman" pitchFamily="18" charset="0"/>
              </a:rPr>
              <a:t>içinde</a:t>
            </a:r>
          </a:p>
          <a:p>
            <a:pPr algn="just"/>
            <a:endParaRPr lang="tr-TR" sz="2800" dirty="0">
              <a:latin typeface="Times New Roman" pitchFamily="18" charset="0"/>
              <a:cs typeface="Times New Roman" pitchFamily="18" charset="0"/>
            </a:endParaRPr>
          </a:p>
          <a:p>
            <a:pPr algn="just"/>
            <a:r>
              <a:rPr lang="tr-TR" sz="2800" dirty="0" smtClean="0">
                <a:latin typeface="Times New Roman" pitchFamily="18" charset="0"/>
                <a:cs typeface="Times New Roman" pitchFamily="18" charset="0"/>
              </a:rPr>
              <a:t>	Üniversite </a:t>
            </a:r>
            <a:r>
              <a:rPr lang="tr-TR" sz="2800" dirty="0">
                <a:latin typeface="Times New Roman" pitchFamily="18" charset="0"/>
                <a:cs typeface="Times New Roman" pitchFamily="18" charset="0"/>
              </a:rPr>
              <a:t>öğretim mesleğinden çıkarma ve kamu görevinden çıkarma cezasında </a:t>
            </a:r>
            <a:r>
              <a:rPr lang="tr-TR" sz="2800" u="sng" dirty="0">
                <a:latin typeface="Times New Roman" pitchFamily="18" charset="0"/>
                <a:cs typeface="Times New Roman" pitchFamily="18" charset="0"/>
              </a:rPr>
              <a:t>altı ay içinde</a:t>
            </a:r>
            <a:r>
              <a:rPr lang="tr-TR" sz="2800" dirty="0">
                <a:latin typeface="Times New Roman" pitchFamily="18" charset="0"/>
                <a:cs typeface="Times New Roman" pitchFamily="18" charset="0"/>
              </a:rPr>
              <a:t>, disiplin soruşturmasına başlanmadığı takdirde disiplin soruşturması açılamaz.</a:t>
            </a:r>
            <a:endParaRPr lang="tr-TR" sz="2800" dirty="0" smtClean="0">
              <a:latin typeface="Times New Roman" pitchFamily="18" charset="0"/>
              <a:cs typeface="Times New Roman" pitchFamily="18" charset="0"/>
            </a:endParaRPr>
          </a:p>
          <a:p>
            <a:endParaRPr lang="tr-TR" dirty="0"/>
          </a:p>
          <a:p>
            <a:endParaRPr lang="tr-TR" dirty="0" smtClean="0"/>
          </a:p>
          <a:p>
            <a:endParaRPr lang="tr-TR" dirty="0"/>
          </a:p>
        </p:txBody>
      </p:sp>
    </p:spTree>
    <p:extLst>
      <p:ext uri="{BB962C8B-B14F-4D97-AF65-F5344CB8AC3E}">
        <p14:creationId xmlns:p14="http://schemas.microsoft.com/office/powerpoint/2010/main" val="25664292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836712"/>
            <a:ext cx="7776864" cy="4924425"/>
          </a:xfrm>
          <a:prstGeom prst="rect">
            <a:avLst/>
          </a:prstGeom>
        </p:spPr>
        <p:txBody>
          <a:bodyPr wrap="square">
            <a:spAutoFit/>
          </a:bodyPr>
          <a:lstStyle/>
          <a:p>
            <a:pPr algn="just"/>
            <a:r>
              <a:rPr lang="tr-TR" sz="2800" dirty="0" smtClean="0">
                <a:latin typeface="Times New Roman" pitchFamily="18" charset="0"/>
                <a:cs typeface="Times New Roman" pitchFamily="18" charset="0"/>
              </a:rPr>
              <a:t>	Soyut </a:t>
            </a:r>
            <a:r>
              <a:rPr lang="tr-TR" sz="2800" dirty="0">
                <a:latin typeface="Times New Roman" pitchFamily="18" charset="0"/>
                <a:cs typeface="Times New Roman" pitchFamily="18" charset="0"/>
              </a:rPr>
              <a:t>şikayetin, basit şüphenin bulunduğu durumlarda veya fiili kimin işlediğinin belli olmadığı durumlarda disiplin amirinin öncelikle inceleme yaptırması uygun olur. İnceleme yaptırılması durumunda, disiplin soruşturması zamanaşımı sürelerine ilişkin sınırlamalar da göz önünde tutularak, incelemenin en kısa sürede sonuçlandırılması gerekmektedir</a:t>
            </a:r>
            <a:r>
              <a:rPr lang="tr-TR" sz="2800" dirty="0" smtClean="0">
                <a:latin typeface="Times New Roman" pitchFamily="18" charset="0"/>
                <a:cs typeface="Times New Roman" pitchFamily="18" charset="0"/>
              </a:rPr>
              <a:t>.</a:t>
            </a:r>
          </a:p>
          <a:p>
            <a:endParaRPr lang="tr-TR" dirty="0"/>
          </a:p>
          <a:p>
            <a:endParaRPr lang="tr-TR" dirty="0" smtClean="0"/>
          </a:p>
          <a:p>
            <a:endParaRPr lang="tr-TR" dirty="0"/>
          </a:p>
          <a:p>
            <a:endParaRPr lang="tr-TR" dirty="0" smtClean="0"/>
          </a:p>
          <a:p>
            <a:endParaRPr lang="tr-TR" dirty="0"/>
          </a:p>
        </p:txBody>
      </p:sp>
    </p:spTree>
    <p:extLst>
      <p:ext uri="{BB962C8B-B14F-4D97-AF65-F5344CB8AC3E}">
        <p14:creationId xmlns:p14="http://schemas.microsoft.com/office/powerpoint/2010/main" val="38345955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764704"/>
            <a:ext cx="7704856" cy="5232202"/>
          </a:xfrm>
          <a:prstGeom prst="rect">
            <a:avLst/>
          </a:prstGeom>
        </p:spPr>
        <p:txBody>
          <a:bodyPr wrap="square">
            <a:spAutoFit/>
          </a:bodyPr>
          <a:lstStyle/>
          <a:p>
            <a:pPr algn="just"/>
            <a:r>
              <a:rPr lang="tr-TR" sz="2800" dirty="0" smtClean="0">
                <a:latin typeface="Times New Roman" pitchFamily="18" charset="0"/>
                <a:cs typeface="Times New Roman" pitchFamily="18" charset="0"/>
              </a:rPr>
              <a:t>	İnceleme </a:t>
            </a:r>
            <a:r>
              <a:rPr lang="tr-TR" sz="2800" dirty="0">
                <a:latin typeface="Times New Roman" pitchFamily="18" charset="0"/>
                <a:cs typeface="Times New Roman" pitchFamily="18" charset="0"/>
              </a:rPr>
              <a:t>sonucu hazırlanan raporda; iddia konusu fiillerin neler olduğu, şüphelilerin kimler olduğu, bu fiillerin disiplin ya da ceza soruşturmasını gerektirip gerektirmediği hususlarına açıkça yer verilmelidir. İnceleme sonucu soruşturma açılmasına yer olmadığına ilişkin kanaate ulaşılmışsa, incelemeyi başlatan disiplin amiri tarafından soruşturma açılmasına yer olmadığına dair gerekçeli karar yazılarak inceleme sonuçlandırılmalıdır</a:t>
            </a:r>
            <a:r>
              <a:rPr lang="tr-TR" sz="2800" dirty="0" smtClean="0">
                <a:latin typeface="Times New Roman" pitchFamily="18" charset="0"/>
                <a:cs typeface="Times New Roman" pitchFamily="18" charset="0"/>
              </a:rPr>
              <a:t>.</a:t>
            </a:r>
          </a:p>
          <a:p>
            <a:endParaRPr lang="tr-TR" dirty="0"/>
          </a:p>
          <a:p>
            <a:endParaRPr lang="tr-TR" dirty="0" smtClean="0"/>
          </a:p>
          <a:p>
            <a:endParaRPr lang="tr-TR" dirty="0"/>
          </a:p>
        </p:txBody>
      </p:sp>
    </p:spTree>
    <p:extLst>
      <p:ext uri="{BB962C8B-B14F-4D97-AF65-F5344CB8AC3E}">
        <p14:creationId xmlns:p14="http://schemas.microsoft.com/office/powerpoint/2010/main" val="34918752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908721"/>
            <a:ext cx="7488832" cy="5816977"/>
          </a:xfrm>
          <a:prstGeom prst="rect">
            <a:avLst/>
          </a:prstGeom>
        </p:spPr>
        <p:txBody>
          <a:bodyPr wrap="square">
            <a:spAutoFit/>
          </a:bodyPr>
          <a:lstStyle/>
          <a:p>
            <a:pPr algn="just"/>
            <a:r>
              <a:rPr lang="tr-TR" sz="2800" dirty="0" smtClean="0">
                <a:latin typeface="Times New Roman" pitchFamily="18" charset="0"/>
                <a:cs typeface="Times New Roman" pitchFamily="18" charset="0"/>
              </a:rPr>
              <a:t>	Soruşturmacı görevlendirme yazısında, kimin hakkında ve hangi fiilden/fiillerden dolayı soruşturma açıldığı açıkça belirtilmelidir. İsnat edilen suç olarak soruşturma konusu fiil/fiiller belirtilmeli, disiplin maddesi belirtilmemelidir.</a:t>
            </a:r>
          </a:p>
          <a:p>
            <a:pPr algn="just"/>
            <a:r>
              <a:rPr lang="tr-TR" sz="2800" dirty="0" smtClean="0">
                <a:latin typeface="Times New Roman" pitchFamily="18" charset="0"/>
                <a:cs typeface="Times New Roman" pitchFamily="18" charset="0"/>
              </a:rPr>
              <a:t>	Soruşturmacının görev ve unvanı, soruşturulanın görev ve unvanının üstünde veya onunla aynı düzeyde olmalıdır. Soruşturmacı olarak görevlendirilecek kişinin soruşturmaya konu olayla/fiille ilgisinin bulunmaması, hakkında soruşturma açılanla arasında husumet bulunmaması ve tarafsız olması gerekmektedir.</a:t>
            </a:r>
          </a:p>
          <a:p>
            <a:endParaRPr lang="tr-TR" dirty="0"/>
          </a:p>
          <a:p>
            <a:endParaRPr lang="tr-TR" dirty="0"/>
          </a:p>
        </p:txBody>
      </p:sp>
    </p:spTree>
    <p:extLst>
      <p:ext uri="{BB962C8B-B14F-4D97-AF65-F5344CB8AC3E}">
        <p14:creationId xmlns:p14="http://schemas.microsoft.com/office/powerpoint/2010/main" val="15379078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764704"/>
            <a:ext cx="7776864" cy="4985980"/>
          </a:xfrm>
          <a:prstGeom prst="rect">
            <a:avLst/>
          </a:prstGeom>
        </p:spPr>
        <p:txBody>
          <a:bodyPr wrap="square">
            <a:spAutoFit/>
          </a:bodyPr>
          <a:lstStyle/>
          <a:p>
            <a:pPr algn="just"/>
            <a:r>
              <a:rPr lang="tr-TR" sz="2000" dirty="0" smtClean="0">
                <a:latin typeface="Times New Roman" pitchFamily="18" charset="0"/>
                <a:cs typeface="Times New Roman" pitchFamily="18" charset="0"/>
              </a:rPr>
              <a:t>- Soruşturmacının </a:t>
            </a:r>
            <a:r>
              <a:rPr lang="tr-TR" sz="2000" dirty="0">
                <a:latin typeface="Times New Roman" pitchFamily="18" charset="0"/>
                <a:cs typeface="Times New Roman" pitchFamily="18" charset="0"/>
              </a:rPr>
              <a:t>görev ve unvanı, soruşturulanın görev ve unvanının üstünde veya onunla aynı düzeyde olmalıdır. Soruşturmacı olarak görevlendirilecek kişinin soruşturmaya konu olayla/fiille ilgisinin bulunmaması, hakkında soruşturma açılanla arasında husumet bulunmaması ve tarafsız olması gerekmektedir</a:t>
            </a:r>
            <a:r>
              <a:rPr lang="tr-TR" sz="2000" dirty="0" smtClean="0">
                <a:latin typeface="Times New Roman" pitchFamily="18" charset="0"/>
                <a:cs typeface="Times New Roman" pitchFamily="18" charset="0"/>
              </a:rPr>
              <a:t>.</a:t>
            </a:r>
          </a:p>
          <a:p>
            <a:pPr algn="just"/>
            <a:r>
              <a:rPr lang="tr-TR" sz="2000" dirty="0" smtClean="0">
                <a:latin typeface="Times New Roman" pitchFamily="18" charset="0"/>
                <a:cs typeface="Times New Roman" pitchFamily="18" charset="0"/>
              </a:rPr>
              <a:t>- Soruşturulanın </a:t>
            </a:r>
            <a:r>
              <a:rPr lang="tr-TR" sz="2000" dirty="0">
                <a:latin typeface="Times New Roman" pitchFamily="18" charset="0"/>
                <a:cs typeface="Times New Roman" pitchFamily="18" charset="0"/>
              </a:rPr>
              <a:t>disiplin cezası verilmesini gerektiren fiili işlediği ve disiplin soruşturmasının başlatıldığı tarihteki görev veya unvanının farklı olması hâlinde disiplin soruşturması, üst görev veya unvanı esas alınarak yürütülür. </a:t>
            </a:r>
          </a:p>
          <a:p>
            <a:pPr algn="just"/>
            <a:r>
              <a:rPr lang="tr-TR" sz="2000" dirty="0" smtClean="0">
                <a:latin typeface="Times New Roman" pitchFamily="18" charset="0"/>
                <a:cs typeface="Times New Roman" pitchFamily="18" charset="0"/>
              </a:rPr>
              <a:t>- Ayrıca </a:t>
            </a:r>
            <a:r>
              <a:rPr lang="tr-TR" sz="2000" dirty="0">
                <a:latin typeface="Times New Roman" pitchFamily="18" charset="0"/>
                <a:cs typeface="Times New Roman" pitchFamily="18" charset="0"/>
              </a:rPr>
              <a:t>fiilin ast ile üst tarafından birlikte işlenmesi hâlinde soruşturma usulü ve disiplin cezası verme yetkisi üste göre belirlenir.</a:t>
            </a:r>
          </a:p>
          <a:p>
            <a:pPr algn="just"/>
            <a:r>
              <a:rPr lang="tr-TR" sz="2000" dirty="0" smtClean="0">
                <a:latin typeface="Times New Roman" pitchFamily="18" charset="0"/>
                <a:cs typeface="Times New Roman" pitchFamily="18" charset="0"/>
              </a:rPr>
              <a:t>- Üst </a:t>
            </a:r>
            <a:r>
              <a:rPr lang="tr-TR" sz="2000" dirty="0">
                <a:latin typeface="Times New Roman" pitchFamily="18" charset="0"/>
                <a:cs typeface="Times New Roman" pitchFamily="18" charset="0"/>
              </a:rPr>
              <a:t>disiplin amirinin soruşturma açtığı veya açtırdığı disiplin olayında alt disiplin amiri ayrıca soruşturma yapamaz veya yaptıramaz. Daha önce açılmış soruşturma varsa bunlar üst amirin açtığı veya açtırdığı soruşturma ile birleştirilir.</a:t>
            </a:r>
          </a:p>
          <a:p>
            <a:endParaRPr lang="tr-TR" dirty="0"/>
          </a:p>
        </p:txBody>
      </p:sp>
    </p:spTree>
    <p:extLst>
      <p:ext uri="{BB962C8B-B14F-4D97-AF65-F5344CB8AC3E}">
        <p14:creationId xmlns:p14="http://schemas.microsoft.com/office/powerpoint/2010/main" val="13565196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692697"/>
            <a:ext cx="7560840" cy="5693866"/>
          </a:xfrm>
          <a:prstGeom prst="rect">
            <a:avLst/>
          </a:prstGeom>
        </p:spPr>
        <p:txBody>
          <a:bodyPr wrap="square">
            <a:spAutoFit/>
          </a:bodyPr>
          <a:lstStyle/>
          <a:p>
            <a:pPr algn="just"/>
            <a:r>
              <a:rPr lang="tr-TR" sz="2800" dirty="0" smtClean="0">
                <a:latin typeface="Times New Roman" pitchFamily="18" charset="0"/>
                <a:cs typeface="Times New Roman" pitchFamily="18" charset="0"/>
              </a:rPr>
              <a:t>	</a:t>
            </a:r>
            <a:r>
              <a:rPr lang="tr-TR" sz="2800" b="1" u="sng" dirty="0" smtClean="0">
                <a:latin typeface="Times New Roman" pitchFamily="18" charset="0"/>
                <a:cs typeface="Times New Roman" pitchFamily="18" charset="0"/>
              </a:rPr>
              <a:t>Bilimsel </a:t>
            </a:r>
            <a:r>
              <a:rPr lang="tr-TR" sz="2800" b="1" u="sng" dirty="0">
                <a:latin typeface="Times New Roman" pitchFamily="18" charset="0"/>
                <a:cs typeface="Times New Roman" pitchFamily="18" charset="0"/>
              </a:rPr>
              <a:t>araştırma ve yayın etiğine ilişkin disiplin cezası verilmesini gerektiren fiiller açısından soruşturma başlatılmadan önce bilimsel araştırma ve yayın etiği kurullarınca inceleme yapılması zorunludur</a:t>
            </a:r>
            <a:r>
              <a:rPr lang="tr-TR" sz="2800" b="1" u="sng" dirty="0" smtClean="0">
                <a:latin typeface="Times New Roman" pitchFamily="18" charset="0"/>
                <a:cs typeface="Times New Roman" pitchFamily="18" charset="0"/>
              </a:rPr>
              <a:t>.</a:t>
            </a:r>
          </a:p>
          <a:p>
            <a:pPr algn="just"/>
            <a:r>
              <a:rPr lang="tr-TR" sz="2800" dirty="0" smtClean="0">
                <a:latin typeface="Times New Roman" pitchFamily="18" charset="0"/>
                <a:cs typeface="Times New Roman" pitchFamily="18" charset="0"/>
              </a:rPr>
              <a:t>	Soruşturmacı</a:t>
            </a:r>
            <a:r>
              <a:rPr lang="tr-TR" sz="2800" dirty="0">
                <a:latin typeface="Times New Roman" pitchFamily="18" charset="0"/>
                <a:cs typeface="Times New Roman" pitchFamily="18" charset="0"/>
              </a:rPr>
              <a:t>, görevlendirildiği konuda soruşturma yürütür; soruşturma sırasında disiplin soruşturmasına konu olabilecek başka fiillerin ortaya çıkması durumunda bunları gecikmeksizin disiplin amirine bildirir. Disiplin amirinin, tespit edilen bu yeni fiilleri disiplin soruşturmasına eklemesi durumunda bu fiiller hakkında işlem yapılabilir</a:t>
            </a:r>
            <a:r>
              <a:rPr lang="tr-TR" sz="2800" dirty="0" smtClean="0">
                <a:latin typeface="Times New Roman" pitchFamily="18" charset="0"/>
                <a:cs typeface="Times New Roman" pitchFamily="18" charset="0"/>
              </a:rPr>
              <a:t>.</a:t>
            </a:r>
            <a:endParaRPr lang="tr-TR" dirty="0"/>
          </a:p>
        </p:txBody>
      </p:sp>
    </p:spTree>
    <p:extLst>
      <p:ext uri="{BB962C8B-B14F-4D97-AF65-F5344CB8AC3E}">
        <p14:creationId xmlns:p14="http://schemas.microsoft.com/office/powerpoint/2010/main" val="25988579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sne 1"/>
          <p:cNvGraphicFramePr>
            <a:graphicFrameLocks noChangeAspect="1"/>
          </p:cNvGraphicFramePr>
          <p:nvPr>
            <p:extLst>
              <p:ext uri="{D42A27DB-BD31-4B8C-83A1-F6EECF244321}">
                <p14:modId xmlns:p14="http://schemas.microsoft.com/office/powerpoint/2010/main" val="767654349"/>
              </p:ext>
            </p:extLst>
          </p:nvPr>
        </p:nvGraphicFramePr>
        <p:xfrm>
          <a:off x="1979712" y="260648"/>
          <a:ext cx="6192688" cy="6192688"/>
        </p:xfrm>
        <a:graphic>
          <a:graphicData uri="http://schemas.openxmlformats.org/presentationml/2006/ole">
            <mc:AlternateContent xmlns:mc="http://schemas.openxmlformats.org/markup-compatibility/2006">
              <mc:Choice xmlns:v="urn:schemas-microsoft-com:vml" Requires="v">
                <p:oleObj spid="_x0000_s1153" name="Acrobat Document" r:id="rId3" imgW="5667119" imgH="8019810" progId="AcroExch.Document.7">
                  <p:embed/>
                </p:oleObj>
              </mc:Choice>
              <mc:Fallback>
                <p:oleObj name="Acrobat Document" r:id="rId3" imgW="5667119" imgH="8019810" progId="AcroExch.Document.7">
                  <p:embed/>
                  <p:pic>
                    <p:nvPicPr>
                      <p:cNvPr id="0" name=""/>
                      <p:cNvPicPr/>
                      <p:nvPr/>
                    </p:nvPicPr>
                    <p:blipFill>
                      <a:blip r:embed="rId4"/>
                      <a:stretch>
                        <a:fillRect/>
                      </a:stretch>
                    </p:blipFill>
                    <p:spPr>
                      <a:xfrm>
                        <a:off x="1979712" y="260648"/>
                        <a:ext cx="6192688" cy="6192688"/>
                      </a:xfrm>
                      <a:prstGeom prst="rect">
                        <a:avLst/>
                      </a:prstGeom>
                    </p:spPr>
                  </p:pic>
                </p:oleObj>
              </mc:Fallback>
            </mc:AlternateContent>
          </a:graphicData>
        </a:graphic>
      </p:graphicFrame>
    </p:spTree>
    <p:extLst>
      <p:ext uri="{BB962C8B-B14F-4D97-AF65-F5344CB8AC3E}">
        <p14:creationId xmlns:p14="http://schemas.microsoft.com/office/powerpoint/2010/main" val="27463778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99592" y="620688"/>
            <a:ext cx="7488832" cy="4093428"/>
          </a:xfrm>
          <a:prstGeom prst="rect">
            <a:avLst/>
          </a:prstGeom>
        </p:spPr>
        <p:txBody>
          <a:bodyPr wrap="square">
            <a:spAutoFit/>
          </a:bodyPr>
          <a:lstStyle/>
          <a:p>
            <a:pPr algn="just"/>
            <a:r>
              <a:rPr lang="tr-TR" sz="2400" dirty="0" smtClean="0">
                <a:latin typeface="Times New Roman" pitchFamily="18" charset="0"/>
                <a:cs typeface="Times New Roman" pitchFamily="18" charset="0"/>
              </a:rPr>
              <a:t>- Soruşturmacı</a:t>
            </a:r>
            <a:r>
              <a:rPr lang="tr-TR" sz="2400" dirty="0">
                <a:latin typeface="Times New Roman" pitchFamily="18" charset="0"/>
                <a:cs typeface="Times New Roman" pitchFamily="18" charset="0"/>
              </a:rPr>
              <a:t>, disiplin soruşturmasıyla ilgili bilgi ve belgeleri toplama, ifade alma, tanık dinleme, bilirkişiye başvurma, keşif yapma, inceleme yapma ve ilgili makamlarla yazışma yetkisini haizdir.</a:t>
            </a:r>
            <a:r>
              <a:rPr lang="tr-TR" sz="2400" dirty="0" smtClean="0">
                <a:latin typeface="Times New Roman" pitchFamily="18" charset="0"/>
                <a:cs typeface="Times New Roman" pitchFamily="18" charset="0"/>
              </a:rPr>
              <a:t>	</a:t>
            </a:r>
          </a:p>
          <a:p>
            <a:pPr algn="just"/>
            <a:r>
              <a:rPr lang="tr-TR" sz="24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Soruşturmacı</a:t>
            </a:r>
            <a:r>
              <a:rPr lang="tr-TR" sz="2000" b="1" dirty="0">
                <a:latin typeface="Times New Roman" pitchFamily="18" charset="0"/>
                <a:cs typeface="Times New Roman" pitchFamily="18" charset="0"/>
              </a:rPr>
              <a:t>, görevlendirildiği konuda soruşturma yürütür; soruşturma sırasında disiplin soruşturmasına konu olabilecek başka fiillerin ortaya çıkması durumunda bunları gecikmeksizin disiplin amirine bildirir.</a:t>
            </a:r>
            <a:r>
              <a:rPr lang="tr-TR" sz="2000" dirty="0">
                <a:latin typeface="Times New Roman" pitchFamily="18" charset="0"/>
                <a:cs typeface="Times New Roman" pitchFamily="18" charset="0"/>
              </a:rPr>
              <a:t> Disiplin amirinin, tespit edilen bu yeni fiilleri disiplin soruşturmasına eklemesi durumunda bu fiiller hakkında işlem yapılabilir</a:t>
            </a:r>
            <a:r>
              <a:rPr lang="tr-TR" sz="2000" dirty="0" smtClean="0">
                <a:latin typeface="Times New Roman" pitchFamily="18" charset="0"/>
                <a:cs typeface="Times New Roman" pitchFamily="18" charset="0"/>
              </a:rPr>
              <a:t>.</a:t>
            </a:r>
          </a:p>
          <a:p>
            <a:pPr algn="just"/>
            <a:r>
              <a:rPr lang="tr-TR" sz="2000" dirty="0">
                <a:latin typeface="Times New Roman" pitchFamily="18" charset="0"/>
                <a:cs typeface="Times New Roman" pitchFamily="18" charset="0"/>
              </a:rPr>
              <a:t>- Soruşturma işlemleri bir tutanakla tespit olunur. Soruşturmanın gizliliği esastır.</a:t>
            </a:r>
            <a:endParaRPr lang="tr-TR"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0248825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99592" y="836712"/>
            <a:ext cx="7704856" cy="4708981"/>
          </a:xfrm>
          <a:prstGeom prst="rect">
            <a:avLst/>
          </a:prstGeom>
        </p:spPr>
        <p:txBody>
          <a:bodyPr wrap="square">
            <a:spAutoFit/>
          </a:bodyPr>
          <a:lstStyle/>
          <a:p>
            <a:pPr algn="just"/>
            <a:r>
              <a:rPr lang="tr-TR" sz="2000" dirty="0" smtClean="0">
                <a:latin typeface="Times New Roman" pitchFamily="18" charset="0"/>
                <a:cs typeface="Times New Roman" pitchFamily="18" charset="0"/>
              </a:rPr>
              <a:t>- Bir </a:t>
            </a:r>
            <a:r>
              <a:rPr lang="tr-TR" sz="2000" dirty="0">
                <a:latin typeface="Times New Roman" pitchFamily="18" charset="0"/>
                <a:cs typeface="Times New Roman" pitchFamily="18" charset="0"/>
              </a:rPr>
              <a:t>fiilden dolayı ilgili hakkında ceza soruşturması veya kovuşturması yapılıyor olması, aynı fiilden dolayı disiplin soruşturması yapılmasına, ceza verilmesine ve bu cezanın yerine getirilmesine engel değildir. Gerektiğinde ceza kovuşturması bekletici mesele yapılabilir. Bu durumda disiplin soruşturmasına ilişkin zamanaşımı süreleri durur.</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 Soruşturma</a:t>
            </a:r>
            <a:r>
              <a:rPr lang="tr-TR" sz="2000" dirty="0">
                <a:latin typeface="Times New Roman" pitchFamily="18" charset="0"/>
                <a:cs typeface="Times New Roman" pitchFamily="18" charset="0"/>
              </a:rPr>
              <a:t>, görevlendirme yazısının tebliğ tarihinden itibaren iki ay içinde tamamlanır. Soruşturma bu süre içinde tamamlanamaz ise soruşturmacı gerekçeli olarak ek süre talep edebilir, disiplin amiri gerekçeyi değerlendirerek ve zamanaşımı sürelerini dikkate alarak karar verir</a:t>
            </a:r>
            <a:r>
              <a:rPr lang="tr-TR" sz="2000" dirty="0" smtClean="0">
                <a:latin typeface="Times New Roman" pitchFamily="18" charset="0"/>
                <a:cs typeface="Times New Roman" pitchFamily="18" charset="0"/>
              </a:rPr>
              <a:t>.</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 Bir </a:t>
            </a:r>
            <a:r>
              <a:rPr lang="tr-TR" sz="2000" dirty="0">
                <a:latin typeface="Times New Roman" pitchFamily="18" charset="0"/>
                <a:cs typeface="Times New Roman" pitchFamily="18" charset="0"/>
              </a:rPr>
              <a:t>fiilin diğer kanunlar uyarınca idari yaptırıma bağlanmış olması, aynı fiile bu Kanun kapsamında disiplin cezası verilmesine engel teşkil etmez.</a:t>
            </a:r>
          </a:p>
          <a:p>
            <a:pPr algn="just"/>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17742245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260648"/>
            <a:ext cx="7992888" cy="5693866"/>
          </a:xfrm>
          <a:prstGeom prst="rect">
            <a:avLst/>
          </a:prstGeom>
        </p:spPr>
        <p:txBody>
          <a:bodyPr wrap="square">
            <a:spAutoFit/>
          </a:bodyPr>
          <a:lstStyle/>
          <a:p>
            <a:pPr algn="just"/>
            <a:endParaRPr lang="tr-TR" sz="2800" dirty="0" smtClean="0">
              <a:latin typeface="Times New Roman" pitchFamily="18" charset="0"/>
              <a:cs typeface="Times New Roman" pitchFamily="18" charset="0"/>
            </a:endParaRPr>
          </a:p>
          <a:p>
            <a:pPr algn="just"/>
            <a:r>
              <a:rPr lang="tr-TR" sz="2800"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Soruşturmacılar</a:t>
            </a:r>
            <a:r>
              <a:rPr lang="tr-TR" sz="2800" b="1" dirty="0">
                <a:latin typeface="Times New Roman" pitchFamily="18" charset="0"/>
                <a:cs typeface="Times New Roman" pitchFamily="18" charset="0"/>
              </a:rPr>
              <a:t>, soruşturma sona erince bir rapor düzenlerler. Soruşturma raporunda şu hususlara yer verilmelidir. </a:t>
            </a:r>
          </a:p>
          <a:p>
            <a:pPr algn="just"/>
            <a:r>
              <a:rPr lang="tr-TR" sz="2800" dirty="0" smtClean="0">
                <a:latin typeface="Times New Roman" pitchFamily="18" charset="0"/>
                <a:cs typeface="Times New Roman" pitchFamily="18" charset="0"/>
              </a:rPr>
              <a:t>+ Soruşturmayı </a:t>
            </a:r>
            <a:r>
              <a:rPr lang="tr-TR" sz="2800" dirty="0">
                <a:latin typeface="Times New Roman" pitchFamily="18" charset="0"/>
                <a:cs typeface="Times New Roman" pitchFamily="18" charset="0"/>
              </a:rPr>
              <a:t>açan makam,</a:t>
            </a:r>
          </a:p>
          <a:p>
            <a:pPr algn="just"/>
            <a:r>
              <a:rPr lang="tr-TR" sz="2800" dirty="0" smtClean="0">
                <a:latin typeface="Times New Roman" pitchFamily="18" charset="0"/>
                <a:cs typeface="Times New Roman" pitchFamily="18" charset="0"/>
              </a:rPr>
              <a:t>+ Soruşturmacı </a:t>
            </a:r>
            <a:r>
              <a:rPr lang="tr-TR" sz="2800" dirty="0">
                <a:latin typeface="Times New Roman" pitchFamily="18" charset="0"/>
                <a:cs typeface="Times New Roman" pitchFamily="18" charset="0"/>
              </a:rPr>
              <a:t>görevlendirme yazısının tarih ve sayısı,</a:t>
            </a:r>
          </a:p>
          <a:p>
            <a:pPr algn="just"/>
            <a:r>
              <a:rPr lang="tr-TR" sz="2800" dirty="0" smtClean="0">
                <a:latin typeface="Times New Roman" pitchFamily="18" charset="0"/>
                <a:cs typeface="Times New Roman" pitchFamily="18" charset="0"/>
              </a:rPr>
              <a:t>+ Soruşturulanın </a:t>
            </a:r>
            <a:r>
              <a:rPr lang="tr-TR" sz="2800" dirty="0">
                <a:latin typeface="Times New Roman" pitchFamily="18" charset="0"/>
                <a:cs typeface="Times New Roman" pitchFamily="18" charset="0"/>
              </a:rPr>
              <a:t>kimliği, görevi, unvanı,</a:t>
            </a:r>
          </a:p>
          <a:p>
            <a:pPr algn="just"/>
            <a:r>
              <a:rPr lang="tr-TR" sz="2800" dirty="0" smtClean="0">
                <a:latin typeface="Times New Roman" pitchFamily="18" charset="0"/>
                <a:cs typeface="Times New Roman" pitchFamily="18" charset="0"/>
              </a:rPr>
              <a:t>+ Soruşturma </a:t>
            </a:r>
            <a:r>
              <a:rPr lang="tr-TR" sz="2800" dirty="0">
                <a:latin typeface="Times New Roman" pitchFamily="18" charset="0"/>
                <a:cs typeface="Times New Roman" pitchFamily="18" charset="0"/>
              </a:rPr>
              <a:t>konuları,</a:t>
            </a:r>
          </a:p>
          <a:p>
            <a:pPr algn="just"/>
            <a:r>
              <a:rPr lang="tr-TR" sz="2800" dirty="0" smtClean="0">
                <a:latin typeface="Times New Roman" pitchFamily="18" charset="0"/>
                <a:cs typeface="Times New Roman" pitchFamily="18" charset="0"/>
              </a:rPr>
              <a:t>+ Soruşturmanın </a:t>
            </a:r>
            <a:r>
              <a:rPr lang="tr-TR" sz="2800" dirty="0">
                <a:latin typeface="Times New Roman" pitchFamily="18" charset="0"/>
                <a:cs typeface="Times New Roman" pitchFamily="18" charset="0"/>
              </a:rPr>
              <a:t>safhaları,</a:t>
            </a:r>
          </a:p>
          <a:p>
            <a:pPr algn="just"/>
            <a:r>
              <a:rPr lang="tr-TR" sz="2800" dirty="0" smtClean="0">
                <a:latin typeface="Times New Roman" pitchFamily="18" charset="0"/>
                <a:cs typeface="Times New Roman" pitchFamily="18" charset="0"/>
              </a:rPr>
              <a:t>+ Deliller</a:t>
            </a:r>
            <a:r>
              <a:rPr lang="tr-TR" sz="2800" dirty="0">
                <a:latin typeface="Times New Roman" pitchFamily="18" charset="0"/>
                <a:cs typeface="Times New Roman" pitchFamily="18" charset="0"/>
              </a:rPr>
              <a:t>,</a:t>
            </a:r>
          </a:p>
          <a:p>
            <a:pPr algn="just"/>
            <a:r>
              <a:rPr lang="tr-TR" sz="2800" dirty="0" smtClean="0">
                <a:latin typeface="Times New Roman" pitchFamily="18" charset="0"/>
                <a:cs typeface="Times New Roman" pitchFamily="18" charset="0"/>
              </a:rPr>
              <a:t>+ Soruşturulanın</a:t>
            </a:r>
            <a:r>
              <a:rPr lang="tr-TR" sz="2800" dirty="0">
                <a:latin typeface="Times New Roman" pitchFamily="18" charset="0"/>
                <a:cs typeface="Times New Roman" pitchFamily="18" charset="0"/>
              </a:rPr>
              <a:t>, şikayetçinin ve tanık ifadelerinin özeti</a:t>
            </a:r>
            <a:r>
              <a:rPr lang="tr-TR" sz="2800" dirty="0" smtClean="0">
                <a:latin typeface="Times New Roman" pitchFamily="18" charset="0"/>
                <a:cs typeface="Times New Roman" pitchFamily="18" charset="0"/>
              </a:rPr>
              <a:t>,</a:t>
            </a:r>
            <a:endParaRPr lang="tr-TR" sz="2800" dirty="0">
              <a:latin typeface="Times New Roman" pitchFamily="18" charset="0"/>
              <a:cs typeface="Times New Roman" pitchFamily="18" charset="0"/>
            </a:endParaRPr>
          </a:p>
        </p:txBody>
      </p:sp>
    </p:spTree>
    <p:extLst>
      <p:ext uri="{BB962C8B-B14F-4D97-AF65-F5344CB8AC3E}">
        <p14:creationId xmlns:p14="http://schemas.microsoft.com/office/powerpoint/2010/main" val="4258824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latin typeface="Times New Roman" pitchFamily="18" charset="0"/>
                <a:cs typeface="Times New Roman" pitchFamily="18" charset="0"/>
              </a:rPr>
              <a:t/>
            </a:r>
            <a:br>
              <a:rPr lang="tr-TR" b="1" dirty="0" smtClean="0">
                <a:latin typeface="Times New Roman" pitchFamily="18" charset="0"/>
                <a:cs typeface="Times New Roman" pitchFamily="18" charset="0"/>
              </a:rPr>
            </a:br>
            <a:r>
              <a:rPr lang="tr-TR" sz="3100" b="1" dirty="0" smtClean="0">
                <a:latin typeface="Times New Roman" pitchFamily="18" charset="0"/>
                <a:cs typeface="Times New Roman" pitchFamily="18" charset="0"/>
              </a:rPr>
              <a:t>SORUŞTURMAYA </a:t>
            </a:r>
            <a:r>
              <a:rPr lang="tr-TR" sz="3100" b="1" dirty="0">
                <a:latin typeface="Times New Roman" pitchFamily="18" charset="0"/>
                <a:cs typeface="Times New Roman" pitchFamily="18" charset="0"/>
              </a:rPr>
              <a:t>YETKİLİ DİSİPLİN AMİRLERİ</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pPr>
              <a:buFont typeface="Wingdings" pitchFamily="2" charset="2"/>
              <a:buChar char="ü"/>
            </a:pPr>
            <a:r>
              <a:rPr lang="tr-TR" dirty="0">
                <a:latin typeface="Times New Roman" pitchFamily="18" charset="0"/>
                <a:cs typeface="Times New Roman" pitchFamily="18" charset="0"/>
              </a:rPr>
              <a:t>R</a:t>
            </a:r>
            <a:r>
              <a:rPr lang="tr-TR" dirty="0" smtClean="0">
                <a:latin typeface="Times New Roman" pitchFamily="18" charset="0"/>
                <a:cs typeface="Times New Roman" pitchFamily="18" charset="0"/>
              </a:rPr>
              <a:t>ektör</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üniversitenin</a:t>
            </a:r>
          </a:p>
          <a:p>
            <a:pPr>
              <a:buFont typeface="Wingdings" pitchFamily="2" charset="2"/>
              <a:buChar char="ü"/>
            </a:pPr>
            <a:r>
              <a:rPr lang="tr-TR" dirty="0" smtClean="0">
                <a:latin typeface="Times New Roman" pitchFamily="18" charset="0"/>
                <a:cs typeface="Times New Roman" pitchFamily="18" charset="0"/>
              </a:rPr>
              <a:t>Dekan</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fakültenin</a:t>
            </a:r>
          </a:p>
          <a:p>
            <a:pPr>
              <a:buFont typeface="Wingdings" pitchFamily="2" charset="2"/>
              <a:buChar char="ü"/>
            </a:pPr>
            <a:r>
              <a:rPr lang="tr-TR" dirty="0" smtClean="0">
                <a:latin typeface="Times New Roman" pitchFamily="18" charset="0"/>
                <a:cs typeface="Times New Roman" pitchFamily="18" charset="0"/>
              </a:rPr>
              <a:t>Enstitü </a:t>
            </a:r>
            <a:r>
              <a:rPr lang="tr-TR" dirty="0">
                <a:latin typeface="Times New Roman" pitchFamily="18" charset="0"/>
                <a:cs typeface="Times New Roman" pitchFamily="18" charset="0"/>
              </a:rPr>
              <a:t>ve yüksekokul müdürleri, enstitü ve </a:t>
            </a:r>
            <a:r>
              <a:rPr lang="tr-TR" dirty="0" smtClean="0">
                <a:latin typeface="Times New Roman" pitchFamily="18" charset="0"/>
                <a:cs typeface="Times New Roman" pitchFamily="18" charset="0"/>
              </a:rPr>
              <a:t>yüksekokulların</a:t>
            </a:r>
          </a:p>
          <a:p>
            <a:pPr>
              <a:buFont typeface="Wingdings" pitchFamily="2" charset="2"/>
              <a:buChar char="ü"/>
            </a:pPr>
            <a:r>
              <a:rPr lang="tr-TR" dirty="0">
                <a:latin typeface="Times New Roman" pitchFamily="18" charset="0"/>
                <a:cs typeface="Times New Roman" pitchFamily="18" charset="0"/>
              </a:rPr>
              <a:t>K</a:t>
            </a:r>
            <a:r>
              <a:rPr lang="tr-TR" dirty="0" smtClean="0">
                <a:latin typeface="Times New Roman" pitchFamily="18" charset="0"/>
                <a:cs typeface="Times New Roman" pitchFamily="18" charset="0"/>
              </a:rPr>
              <a:t>adrosu </a:t>
            </a:r>
            <a:r>
              <a:rPr lang="tr-TR" dirty="0">
                <a:latin typeface="Times New Roman" pitchFamily="18" charset="0"/>
                <a:cs typeface="Times New Roman" pitchFamily="18" charset="0"/>
              </a:rPr>
              <a:t>bulunan uygulama araştırma merkezi ile bağımsız enstitü müdürleri, uygulama araştırma merkezi ile </a:t>
            </a:r>
            <a:r>
              <a:rPr lang="tr-TR" dirty="0" smtClean="0">
                <a:latin typeface="Times New Roman" pitchFamily="18" charset="0"/>
                <a:cs typeface="Times New Roman" pitchFamily="18" charset="0"/>
              </a:rPr>
              <a:t>enstitünün</a:t>
            </a:r>
          </a:p>
          <a:p>
            <a:pPr>
              <a:buFont typeface="Wingdings" pitchFamily="2" charset="2"/>
              <a:buChar char="ü"/>
            </a:pPr>
            <a:r>
              <a:rPr lang="tr-TR" dirty="0" smtClean="0">
                <a:latin typeface="Times New Roman" pitchFamily="18" charset="0"/>
                <a:cs typeface="Times New Roman" pitchFamily="18" charset="0"/>
              </a:rPr>
              <a:t>Bu </a:t>
            </a:r>
            <a:r>
              <a:rPr lang="tr-TR" dirty="0">
                <a:latin typeface="Times New Roman" pitchFamily="18" charset="0"/>
                <a:cs typeface="Times New Roman" pitchFamily="18" charset="0"/>
              </a:rPr>
              <a:t>birimlerin genel sekreter veya sekreterleri de bağlı birim personelinin disiplin amirleridir. (Md.53-a</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a:p>
            <a:pPr>
              <a:buFont typeface="Wingdings" pitchFamily="2" charset="2"/>
              <a:buChar char="ü"/>
            </a:pPr>
            <a:endParaRPr lang="tr-TR" dirty="0" smtClean="0">
              <a:latin typeface="Times New Roman" pitchFamily="18" charset="0"/>
              <a:cs typeface="Times New Roman" pitchFamily="18" charset="0"/>
            </a:endParaRPr>
          </a:p>
          <a:p>
            <a:pPr>
              <a:buFont typeface="Wingdings" pitchFamily="2" charset="2"/>
              <a:buChar char="ü"/>
            </a:pPr>
            <a:endParaRPr lang="tr-TR" dirty="0" smtClean="0">
              <a:latin typeface="Times New Roman" pitchFamily="18" charset="0"/>
              <a:cs typeface="Times New Roman" pitchFamily="18" charset="0"/>
            </a:endParaRPr>
          </a:p>
          <a:p>
            <a:pPr marL="0" indent="0">
              <a:buNone/>
            </a:pP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68440416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764704"/>
            <a:ext cx="7776864" cy="4832092"/>
          </a:xfrm>
          <a:prstGeom prst="rect">
            <a:avLst/>
          </a:prstGeom>
        </p:spPr>
        <p:txBody>
          <a:bodyPr wrap="square">
            <a:spAutoFit/>
          </a:bodyPr>
          <a:lstStyle/>
          <a:p>
            <a:pPr algn="just"/>
            <a:r>
              <a:rPr lang="tr-TR" sz="2800" dirty="0" smtClean="0">
                <a:latin typeface="Times New Roman" pitchFamily="18" charset="0"/>
                <a:cs typeface="Times New Roman" pitchFamily="18" charset="0"/>
              </a:rPr>
              <a:t>+ Her </a:t>
            </a:r>
            <a:r>
              <a:rPr lang="tr-TR" sz="2800" dirty="0">
                <a:latin typeface="Times New Roman" pitchFamily="18" charset="0"/>
                <a:cs typeface="Times New Roman" pitchFamily="18" charset="0"/>
              </a:rPr>
              <a:t>suç maddesi ayrı ayrı tahlil edilerek delillere göre suçun sabit olup olmadığı </a:t>
            </a:r>
          </a:p>
          <a:p>
            <a:pPr algn="just"/>
            <a:r>
              <a:rPr lang="tr-TR" sz="2800" dirty="0">
                <a:latin typeface="Times New Roman" pitchFamily="18" charset="0"/>
                <a:cs typeface="Times New Roman" pitchFamily="18" charset="0"/>
              </a:rPr>
              <a:t>değerlendirmesi,</a:t>
            </a:r>
          </a:p>
          <a:p>
            <a:pPr algn="just"/>
            <a:r>
              <a:rPr lang="tr-TR" sz="2800" dirty="0" smtClean="0">
                <a:latin typeface="Times New Roman" pitchFamily="18" charset="0"/>
                <a:cs typeface="Times New Roman" pitchFamily="18" charset="0"/>
              </a:rPr>
              <a:t>+ Uygulanacak </a:t>
            </a:r>
            <a:r>
              <a:rPr lang="tr-TR" sz="2800" dirty="0">
                <a:latin typeface="Times New Roman" pitchFamily="18" charset="0"/>
                <a:cs typeface="Times New Roman" pitchFamily="18" charset="0"/>
              </a:rPr>
              <a:t>ceza teklifi. </a:t>
            </a:r>
            <a:endParaRPr lang="tr-TR" sz="2800" dirty="0" smtClean="0">
              <a:latin typeface="Times New Roman" pitchFamily="18" charset="0"/>
              <a:cs typeface="Times New Roman" pitchFamily="18" charset="0"/>
            </a:endParaRPr>
          </a:p>
          <a:p>
            <a:pPr algn="just"/>
            <a:endParaRPr lang="tr-TR" sz="2800" dirty="0">
              <a:latin typeface="Times New Roman" pitchFamily="18" charset="0"/>
              <a:cs typeface="Times New Roman" pitchFamily="18" charset="0"/>
            </a:endParaRPr>
          </a:p>
          <a:p>
            <a:pPr algn="just"/>
            <a:r>
              <a:rPr lang="tr-TR" sz="2800" dirty="0" smtClean="0">
                <a:latin typeface="Times New Roman" pitchFamily="18" charset="0"/>
                <a:cs typeface="Times New Roman" pitchFamily="18" charset="0"/>
              </a:rPr>
              <a:t>(</a:t>
            </a:r>
            <a:r>
              <a:rPr lang="tr-TR" sz="2800" dirty="0">
                <a:latin typeface="Times New Roman" pitchFamily="18" charset="0"/>
                <a:cs typeface="Times New Roman" pitchFamily="18" charset="0"/>
              </a:rPr>
              <a:t>Uygulanacak ceza teklif edilirken Kanunun 53/D maddesine göre indirim önerilip önerilmediği, varsa tekerrüre ilişkin değerlendirmeler nedenleriyle birlikte belirtilmelidir. Aylıktan kesme, kademe ilerlemesinin durdurulması gibi tekliflerde bunlara ilişkin oran ve süreler tekliflerde yer almalıdır.)</a:t>
            </a:r>
          </a:p>
        </p:txBody>
      </p:sp>
    </p:spTree>
    <p:extLst>
      <p:ext uri="{BB962C8B-B14F-4D97-AF65-F5344CB8AC3E}">
        <p14:creationId xmlns:p14="http://schemas.microsoft.com/office/powerpoint/2010/main" val="21716538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836712"/>
            <a:ext cx="7632848" cy="5016758"/>
          </a:xfrm>
          <a:prstGeom prst="rect">
            <a:avLst/>
          </a:prstGeom>
        </p:spPr>
        <p:txBody>
          <a:bodyPr wrap="square">
            <a:spAutoFit/>
          </a:bodyPr>
          <a:lstStyle/>
          <a:p>
            <a:pPr algn="just"/>
            <a:r>
              <a:rPr lang="tr-TR" sz="2400" dirty="0" smtClean="0">
                <a:latin typeface="Times New Roman" pitchFamily="18" charset="0"/>
                <a:cs typeface="Times New Roman" pitchFamily="18" charset="0"/>
              </a:rPr>
              <a:t>- Soruşturma </a:t>
            </a:r>
            <a:r>
              <a:rPr lang="tr-TR" sz="2400" dirty="0">
                <a:latin typeface="Times New Roman" pitchFamily="18" charset="0"/>
                <a:cs typeface="Times New Roman" pitchFamily="18" charset="0"/>
              </a:rPr>
              <a:t>raporunda soruşturulanın yararına ve zararına olan tüm kanıtlar toplanmalı, raporda yer alan değerlendirmeler açık, anlaşılır, birbirinin devamı niteliğinde ve tutarlılık içerisinde olmalıdır</a:t>
            </a:r>
            <a:r>
              <a:rPr lang="tr-TR" sz="2400" dirty="0" smtClean="0">
                <a:latin typeface="Times New Roman" pitchFamily="18" charset="0"/>
                <a:cs typeface="Times New Roman" pitchFamily="18" charset="0"/>
              </a:rPr>
              <a:t>.</a:t>
            </a:r>
          </a:p>
          <a:p>
            <a:pPr algn="just"/>
            <a:r>
              <a:rPr lang="tr-TR" sz="2400" dirty="0" smtClean="0">
                <a:latin typeface="Times New Roman" pitchFamily="18" charset="0"/>
                <a:cs typeface="Times New Roman" pitchFamily="18" charset="0"/>
              </a:rPr>
              <a:t>  </a:t>
            </a:r>
            <a:endParaRPr lang="tr-TR" sz="2400" dirty="0">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 Raporda </a:t>
            </a:r>
            <a:r>
              <a:rPr lang="tr-TR" sz="2400" dirty="0">
                <a:latin typeface="Times New Roman" pitchFamily="18" charset="0"/>
                <a:cs typeface="Times New Roman" pitchFamily="18" charset="0"/>
              </a:rPr>
              <a:t>sadece Kanun maddesine atıf yapılarak ceza önerilmemelidir. Soruşturma sonucu tespit edilen fiil ve bu fiil ile Kanunun ilgili maddesinin hangi bendinde belirtilen hangi suçun işlendiği açıkça yazılarak belirtilmelidir</a:t>
            </a:r>
            <a:r>
              <a:rPr lang="tr-TR" sz="2400" dirty="0" smtClean="0">
                <a:latin typeface="Times New Roman" pitchFamily="18" charset="0"/>
                <a:cs typeface="Times New Roman" pitchFamily="18" charset="0"/>
              </a:rPr>
              <a:t>.</a:t>
            </a:r>
          </a:p>
          <a:p>
            <a:pPr algn="just"/>
            <a:endParaRPr lang="tr-TR" sz="2400" dirty="0" smtClean="0">
              <a:latin typeface="Times New Roman" pitchFamily="18" charset="0"/>
              <a:cs typeface="Times New Roman" pitchFamily="18" charset="0"/>
            </a:endParaRPr>
          </a:p>
          <a:p>
            <a:pPr algn="just"/>
            <a:r>
              <a:rPr lang="tr-TR" sz="28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Soruşturma dosyasında bulunan belge asıl veya suretleri </a:t>
            </a:r>
            <a:r>
              <a:rPr lang="tr-TR" sz="2400" dirty="0" smtClean="0">
                <a:latin typeface="Times New Roman" pitchFamily="18" charset="0"/>
                <a:cs typeface="Times New Roman" pitchFamily="18" charset="0"/>
              </a:rPr>
              <a:t> bir </a:t>
            </a:r>
            <a:r>
              <a:rPr lang="tr-TR" sz="2400" dirty="0">
                <a:latin typeface="Times New Roman" pitchFamily="18" charset="0"/>
                <a:cs typeface="Times New Roman" pitchFamily="18" charset="0"/>
              </a:rPr>
              <a:t>dizi pusulasına bağlanarak rapora eklenmelidir.</a:t>
            </a:r>
          </a:p>
          <a:p>
            <a:pPr algn="just"/>
            <a:endParaRPr lang="tr-TR" sz="2800" dirty="0">
              <a:latin typeface="Times New Roman" pitchFamily="18" charset="0"/>
              <a:cs typeface="Times New Roman" pitchFamily="18" charset="0"/>
            </a:endParaRPr>
          </a:p>
        </p:txBody>
      </p:sp>
    </p:spTree>
    <p:extLst>
      <p:ext uri="{BB962C8B-B14F-4D97-AF65-F5344CB8AC3E}">
        <p14:creationId xmlns:p14="http://schemas.microsoft.com/office/powerpoint/2010/main" val="9497784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latin typeface="Times New Roman" pitchFamily="18" charset="0"/>
                <a:cs typeface="Times New Roman" pitchFamily="18" charset="0"/>
              </a:rPr>
              <a:t>Savunma Hakkının Kullanılmasında Dikkat Edilmesi Gereken Hususlar</a:t>
            </a:r>
          </a:p>
        </p:txBody>
      </p:sp>
      <p:sp>
        <p:nvSpPr>
          <p:cNvPr id="3" name="İçerik Yer Tutucusu 2"/>
          <p:cNvSpPr>
            <a:spLocks noGrp="1"/>
          </p:cNvSpPr>
          <p:nvPr>
            <p:ph idx="1"/>
          </p:nvPr>
        </p:nvSpPr>
        <p:spPr/>
        <p:txBody>
          <a:bodyPr>
            <a:normAutofit/>
          </a:bodyPr>
          <a:lstStyle/>
          <a:p>
            <a:pPr marL="0" indent="0" algn="just">
              <a:buNone/>
            </a:pPr>
            <a:r>
              <a:rPr lang="tr-TR" sz="2800" dirty="0" smtClean="0">
                <a:latin typeface="Times New Roman" pitchFamily="18" charset="0"/>
                <a:cs typeface="Times New Roman" pitchFamily="18" charset="0"/>
              </a:rPr>
              <a:t>	1) Soruşturulana</a:t>
            </a:r>
            <a:r>
              <a:rPr lang="tr-TR" sz="2800" dirty="0">
                <a:latin typeface="Times New Roman" pitchFamily="18" charset="0"/>
                <a:cs typeface="Times New Roman" pitchFamily="18" charset="0"/>
              </a:rPr>
              <a:t>, iddialar hakkında savunma imkânı tanınmadan disiplin cezası verilemez. Soruşturmayı yapanın (soruşturmayı başlatan disiplin amiri) yedi günden az olmamak üzere verdiği süre içinde veya belirtilen tarihte geçerli bir mazereti olmaksızın savunmasını yapmayan, savunma hakkından vazgeçmiş sayılır. Yedi günlük süre savunmaya davet yazısının soruşturulana tebliğinden itibaren başlar. Sürenin hesabında evrakın tebliğ edildiği gün hesaba katılmaz.</a:t>
            </a:r>
          </a:p>
        </p:txBody>
      </p:sp>
    </p:spTree>
    <p:extLst>
      <p:ext uri="{BB962C8B-B14F-4D97-AF65-F5344CB8AC3E}">
        <p14:creationId xmlns:p14="http://schemas.microsoft.com/office/powerpoint/2010/main" val="27799039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764705"/>
            <a:ext cx="7776864" cy="5693866"/>
          </a:xfrm>
          <a:prstGeom prst="rect">
            <a:avLst/>
          </a:prstGeom>
        </p:spPr>
        <p:txBody>
          <a:bodyPr wrap="square">
            <a:spAutoFit/>
          </a:bodyPr>
          <a:lstStyle/>
          <a:p>
            <a:pPr algn="just"/>
            <a:r>
              <a:rPr lang="tr-TR" sz="2800" dirty="0" smtClean="0">
                <a:latin typeface="Times New Roman" pitchFamily="18" charset="0"/>
                <a:cs typeface="Times New Roman" pitchFamily="18" charset="0"/>
              </a:rPr>
              <a:t>	2-</a:t>
            </a:r>
            <a:r>
              <a:rPr lang="tr-TR" sz="2800" dirty="0">
                <a:latin typeface="Times New Roman" pitchFamily="18" charset="0"/>
                <a:cs typeface="Times New Roman" pitchFamily="18" charset="0"/>
              </a:rPr>
              <a:t>) Savunmaya davet yazısında hakkında disiplin soruşturması açılan fiilin neden ibaret bulunduğu, savunmasını belirtilen sürede yapmadığı takdirde savunmasından vazgeçmiş sayılacağı bildirilir. Savunmaya davet yazısında da, soruşturmacı görevlendirme yazısında olduğu gibi hangi fiilden/fiillerden dolayı soruşturma açıldığı ve soruşturmacının teklifi açıkça belirtilmelidir</a:t>
            </a:r>
            <a:r>
              <a:rPr lang="tr-TR" sz="2800" dirty="0" smtClean="0">
                <a:latin typeface="Times New Roman" pitchFamily="18" charset="0"/>
                <a:cs typeface="Times New Roman" pitchFamily="18" charset="0"/>
              </a:rPr>
              <a:t>.</a:t>
            </a:r>
          </a:p>
          <a:p>
            <a:pPr algn="just"/>
            <a:r>
              <a:rPr lang="tr-TR" sz="2800" b="1" dirty="0" smtClean="0">
                <a:latin typeface="Times New Roman" pitchFamily="18" charset="0"/>
                <a:cs typeface="Times New Roman" pitchFamily="18" charset="0"/>
              </a:rPr>
              <a:t>	3-</a:t>
            </a:r>
            <a:r>
              <a:rPr lang="tr-TR" sz="2800" b="1" dirty="0">
                <a:latin typeface="Times New Roman" pitchFamily="18" charset="0"/>
                <a:cs typeface="Times New Roman" pitchFamily="18" charset="0"/>
              </a:rPr>
              <a:t>)</a:t>
            </a:r>
            <a:r>
              <a:rPr lang="tr-TR" sz="2800" dirty="0">
                <a:latin typeface="Times New Roman" pitchFamily="18" charset="0"/>
                <a:cs typeface="Times New Roman" pitchFamily="18" charset="0"/>
              </a:rPr>
              <a:t> Disiplin cezası vermeye yetkili makamlar gerek görürse, isnat edilen fiil ve soruşturma raporunda önerilen disiplin cezasını da belirtmek suretiyle, yukarıdaki paragraflarda belirtilen esas ve usule göre tekrar savunma isteyebilir</a:t>
            </a:r>
            <a:r>
              <a:rPr lang="tr-TR" sz="2800" dirty="0" smtClean="0">
                <a:latin typeface="Times New Roman" pitchFamily="18" charset="0"/>
                <a:cs typeface="Times New Roman" pitchFamily="18" charset="0"/>
              </a:rPr>
              <a:t>. </a:t>
            </a:r>
            <a:endParaRPr lang="tr-TR" sz="2800" dirty="0">
              <a:latin typeface="Times New Roman" pitchFamily="18" charset="0"/>
              <a:cs typeface="Times New Roman" pitchFamily="18" charset="0"/>
            </a:endParaRPr>
          </a:p>
        </p:txBody>
      </p:sp>
    </p:spTree>
    <p:extLst>
      <p:ext uri="{BB962C8B-B14F-4D97-AF65-F5344CB8AC3E}">
        <p14:creationId xmlns:p14="http://schemas.microsoft.com/office/powerpoint/2010/main" val="3122684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908720"/>
            <a:ext cx="7632848" cy="3108543"/>
          </a:xfrm>
          <a:prstGeom prst="rect">
            <a:avLst/>
          </a:prstGeom>
        </p:spPr>
        <p:txBody>
          <a:bodyPr wrap="square">
            <a:spAutoFit/>
          </a:bodyPr>
          <a:lstStyle/>
          <a:p>
            <a:pPr algn="just"/>
            <a:r>
              <a:rPr lang="tr-TR" sz="2800" dirty="0" smtClean="0">
                <a:latin typeface="Times New Roman" pitchFamily="18" charset="0"/>
                <a:cs typeface="Times New Roman" pitchFamily="18" charset="0"/>
              </a:rPr>
              <a:t>	4-</a:t>
            </a:r>
            <a:r>
              <a:rPr lang="tr-TR" sz="2800" dirty="0">
                <a:latin typeface="Times New Roman" pitchFamily="18" charset="0"/>
                <a:cs typeface="Times New Roman" pitchFamily="18" charset="0"/>
              </a:rPr>
              <a:t>) Hakkında üniversite öğretim mesleğinden çıkarma ve kamu görevinden çıkarma cezası istenenler soruşturma evrakını inceleme, tanık dinletme, disiplin kurulunda sözlü veya yazılı olarak kendisi veya vekili vasıtasıyla savunma yapma hakkına sahiptir</a:t>
            </a:r>
            <a:r>
              <a:rPr lang="tr-TR" sz="2800" dirty="0" smtClean="0">
                <a:latin typeface="Times New Roman" pitchFamily="18" charset="0"/>
                <a:cs typeface="Times New Roman" pitchFamily="18" charset="0"/>
              </a:rPr>
              <a:t>.</a:t>
            </a:r>
          </a:p>
          <a:p>
            <a:pPr algn="just"/>
            <a:endParaRPr lang="tr-TR" sz="2800" dirty="0">
              <a:latin typeface="Times New Roman" pitchFamily="18" charset="0"/>
              <a:cs typeface="Times New Roman" pitchFamily="18" charset="0"/>
            </a:endParaRPr>
          </a:p>
        </p:txBody>
      </p:sp>
    </p:spTree>
    <p:extLst>
      <p:ext uri="{BB962C8B-B14F-4D97-AF65-F5344CB8AC3E}">
        <p14:creationId xmlns:p14="http://schemas.microsoft.com/office/powerpoint/2010/main" val="38894886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764704"/>
            <a:ext cx="7416824" cy="4708981"/>
          </a:xfrm>
          <a:prstGeom prst="rect">
            <a:avLst/>
          </a:prstGeom>
        </p:spPr>
        <p:txBody>
          <a:bodyPr wrap="square">
            <a:spAutoFit/>
          </a:bodyPr>
          <a:lstStyle/>
          <a:p>
            <a:pPr algn="just"/>
            <a:r>
              <a:rPr lang="tr-TR" sz="2000" dirty="0" smtClean="0">
                <a:latin typeface="Times New Roman" pitchFamily="18" charset="0"/>
                <a:cs typeface="Times New Roman" pitchFamily="18" charset="0"/>
              </a:rPr>
              <a:t>- Görevden </a:t>
            </a:r>
            <a:r>
              <a:rPr lang="tr-TR" sz="2000" dirty="0">
                <a:latin typeface="Times New Roman" pitchFamily="18" charset="0"/>
                <a:cs typeface="Times New Roman" pitchFamily="18" charset="0"/>
              </a:rPr>
              <a:t>uzaklaştırma, Devlet veya vakıf yükseköğretim kurumlarında yürütülen kamu hizmetinin gerektirdiği hallerde, görevi başında kalmasında sakınca görülen üst kuruluşlar ile yükseköğretim kurumu yöneticileri, öğretim elemanları, memurlar ve diğer personel hakkında alınan ihtiyati bir tedbirdir. Görevden uzaklaştırma tedbiri disiplin veya ceza soruşturmasının herhangi bir safhasında üç ay süreyle alınabilir. Soruşturmayı yürütenler görevden uzaklaştırmayı teklif edebilirler. Bu sürenin bitiminde tedbir kararının alınmasına ilişkin sebeplerin devam etmesi halinde tedbir her defasında üç ay uzatılabilir</a:t>
            </a:r>
            <a:r>
              <a:rPr lang="tr-TR" sz="2000" dirty="0" smtClean="0">
                <a:latin typeface="Times New Roman" pitchFamily="18" charset="0"/>
                <a:cs typeface="Times New Roman" pitchFamily="18" charset="0"/>
              </a:rPr>
              <a:t>.</a:t>
            </a:r>
          </a:p>
          <a:p>
            <a:pPr algn="just"/>
            <a:r>
              <a:rPr lang="tr-TR" sz="2000" dirty="0" smtClean="0">
                <a:latin typeface="Times New Roman" pitchFamily="18" charset="0"/>
                <a:cs typeface="Times New Roman" pitchFamily="18" charset="0"/>
              </a:rPr>
              <a:t>- Görevinden </a:t>
            </a:r>
            <a:r>
              <a:rPr lang="tr-TR" sz="2000" dirty="0">
                <a:latin typeface="Times New Roman" pitchFamily="18" charset="0"/>
                <a:cs typeface="Times New Roman" pitchFamily="18" charset="0"/>
              </a:rPr>
              <a:t>uzaklaştırılanlar hakkında görevden uzaklaştırmayı izleyen on işgünü içinde soruşturmaya başlanması şarttır</a:t>
            </a:r>
            <a:r>
              <a:rPr lang="tr-TR" sz="2000" dirty="0" smtClean="0">
                <a:latin typeface="Times New Roman" pitchFamily="18" charset="0"/>
                <a:cs typeface="Times New Roman" pitchFamily="18" charset="0"/>
              </a:rPr>
              <a:t>.</a:t>
            </a:r>
          </a:p>
          <a:p>
            <a:pPr algn="just"/>
            <a:r>
              <a:rPr lang="tr-TR" sz="2000" dirty="0" smtClean="0">
                <a:latin typeface="Times New Roman" pitchFamily="18" charset="0"/>
                <a:cs typeface="Times New Roman" pitchFamily="18" charset="0"/>
              </a:rPr>
              <a:t>- Kişinin </a:t>
            </a:r>
            <a:r>
              <a:rPr lang="tr-TR" sz="2000" dirty="0">
                <a:latin typeface="Times New Roman" pitchFamily="18" charset="0"/>
                <a:cs typeface="Times New Roman" pitchFamily="18" charset="0"/>
              </a:rPr>
              <a:t>görevi başında kalmasının, soruşturmanın devamına engel olmadığı hallerde görevden uzaklaştırma tedbiri süresi dolmadan da kaldırılabilir.</a:t>
            </a: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37693213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b="1" dirty="0" smtClean="0">
                <a:latin typeface="Times New Roman" pitchFamily="18" charset="0"/>
                <a:cs typeface="Times New Roman" pitchFamily="18" charset="0"/>
              </a:rPr>
              <a:t>Disiplin Cezası Verme Yetkisi </a:t>
            </a:r>
            <a:r>
              <a:rPr lang="tr-TR" sz="3200" dirty="0">
                <a:latin typeface="Times New Roman" pitchFamily="18" charset="0"/>
                <a:cs typeface="Times New Roman" pitchFamily="18" charset="0"/>
              </a:rPr>
              <a:t/>
            </a:r>
            <a:br>
              <a:rPr lang="tr-TR" sz="3200" dirty="0">
                <a:latin typeface="Times New Roman" pitchFamily="18" charset="0"/>
                <a:cs typeface="Times New Roman" pitchFamily="18" charset="0"/>
              </a:rPr>
            </a:br>
            <a:endParaRPr lang="tr-TR" sz="3200"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marL="0" indent="0" algn="just">
              <a:buNone/>
            </a:pPr>
            <a:r>
              <a:rPr lang="tr-TR" sz="2800" dirty="0" smtClean="0">
                <a:latin typeface="Times New Roman" pitchFamily="18" charset="0"/>
                <a:cs typeface="Times New Roman" pitchFamily="18" charset="0"/>
              </a:rPr>
              <a:t>	Disiplin </a:t>
            </a:r>
            <a:r>
              <a:rPr lang="tr-TR" sz="2800" dirty="0">
                <a:latin typeface="Times New Roman" pitchFamily="18" charset="0"/>
                <a:cs typeface="Times New Roman" pitchFamily="18" charset="0"/>
              </a:rPr>
              <a:t>amiri ya da kurullarının yetkisi </a:t>
            </a:r>
            <a:r>
              <a:rPr lang="tr-TR" sz="2800" b="1" u="sng" dirty="0">
                <a:latin typeface="Times New Roman" pitchFamily="18" charset="0"/>
                <a:cs typeface="Times New Roman" pitchFamily="18" charset="0"/>
              </a:rPr>
              <a:t>teklif edilen asıl cezaya göre belirlenir.</a:t>
            </a:r>
            <a:r>
              <a:rPr lang="tr-TR" sz="2800" dirty="0">
                <a:latin typeface="Times New Roman" pitchFamily="18" charset="0"/>
                <a:cs typeface="Times New Roman" pitchFamily="18" charset="0"/>
              </a:rPr>
              <a:t> Disiplin Kurulunun yetkisine giren cezayı gerektiren suçlarda bir alt ceza teklif edilmesi halinde, konunun yetkili disiplin kurulunda karara bağlanmasından sonra kişiye bir alt ceza uygulanması gerekir. Alt cezayı vermeye yetkili disiplin amirinin konu disiplin kurulunda karara bağlanmadan doğrudan alt cezayı vermesi halinde bunun geçersiz olacağı kabul edilmektedir. </a:t>
            </a:r>
          </a:p>
        </p:txBody>
      </p:sp>
    </p:spTree>
    <p:extLst>
      <p:ext uri="{BB962C8B-B14F-4D97-AF65-F5344CB8AC3E}">
        <p14:creationId xmlns:p14="http://schemas.microsoft.com/office/powerpoint/2010/main" val="38288190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066130"/>
          </a:xfrm>
        </p:spPr>
        <p:txBody>
          <a:bodyPr>
            <a:noAutofit/>
          </a:bodyPr>
          <a:lstStyle/>
          <a:p>
            <a:r>
              <a:rPr lang="tr-TR" sz="2000" b="1" dirty="0">
                <a:latin typeface="Times New Roman" pitchFamily="18" charset="0"/>
                <a:cs typeface="Times New Roman" pitchFamily="18" charset="0"/>
              </a:rPr>
              <a:t>Tamamlanan soruşturma sonucunda hangi cezayı hangi disiplin amiri veya kurulunun vereceği Kanun’un 53/Ç maddesinde belirtilmiştir. Disiplin cezası vermeye yetkili amir ve kurullar şunlardır:</a:t>
            </a:r>
          </a:p>
        </p:txBody>
      </p:sp>
      <p:sp>
        <p:nvSpPr>
          <p:cNvPr id="3" name="İçerik Yer Tutucusu 2"/>
          <p:cNvSpPr>
            <a:spLocks noGrp="1"/>
          </p:cNvSpPr>
          <p:nvPr>
            <p:ph idx="1"/>
          </p:nvPr>
        </p:nvSpPr>
        <p:spPr>
          <a:xfrm>
            <a:off x="683568" y="1628800"/>
            <a:ext cx="8003232" cy="4497363"/>
          </a:xfrm>
        </p:spPr>
        <p:txBody>
          <a:bodyPr>
            <a:noAutofit/>
          </a:bodyPr>
          <a:lstStyle/>
          <a:p>
            <a:pPr marL="0" indent="0" algn="just">
              <a:buNone/>
            </a:pPr>
            <a:r>
              <a:rPr lang="tr-TR" sz="2400" dirty="0" smtClean="0">
                <a:latin typeface="Times New Roman" pitchFamily="18" charset="0"/>
                <a:cs typeface="Times New Roman" pitchFamily="18" charset="0"/>
              </a:rPr>
              <a:t> a-Uyarma </a:t>
            </a:r>
            <a:r>
              <a:rPr lang="tr-TR" sz="2400" dirty="0">
                <a:latin typeface="Times New Roman" pitchFamily="18" charset="0"/>
                <a:cs typeface="Times New Roman" pitchFamily="18" charset="0"/>
              </a:rPr>
              <a:t>ve kınama cezaları sıralı disiplin amirleri tarafından, </a:t>
            </a:r>
            <a:endParaRPr lang="tr-TR" sz="2400" dirty="0" smtClean="0">
              <a:latin typeface="Times New Roman" pitchFamily="18" charset="0"/>
              <a:cs typeface="Times New Roman" pitchFamily="18" charset="0"/>
            </a:endParaRPr>
          </a:p>
          <a:p>
            <a:pPr marL="0" indent="0" algn="just">
              <a:buNone/>
            </a:pPr>
            <a:r>
              <a:rPr lang="tr-TR" sz="2400" dirty="0" smtClean="0">
                <a:latin typeface="Times New Roman" pitchFamily="18" charset="0"/>
                <a:cs typeface="Times New Roman" pitchFamily="18" charset="0"/>
              </a:rPr>
              <a:t> b-Aylıktan </a:t>
            </a:r>
            <a:r>
              <a:rPr lang="tr-TR" sz="2400" dirty="0">
                <a:latin typeface="Times New Roman" pitchFamily="18" charset="0"/>
                <a:cs typeface="Times New Roman" pitchFamily="18" charset="0"/>
              </a:rPr>
              <a:t>kesme ve kademe ilerlemesinin durdurulması cezaları kişinin görevli olduğu birimdeki disiplin kurulu kararı ile </a:t>
            </a:r>
            <a:r>
              <a:rPr lang="tr-TR" sz="2400" dirty="0" smtClean="0">
                <a:latin typeface="Times New Roman" pitchFamily="18" charset="0"/>
                <a:cs typeface="Times New Roman" pitchFamily="18" charset="0"/>
              </a:rPr>
              <a:t>verilir.</a:t>
            </a:r>
          </a:p>
          <a:p>
            <a:pPr marL="0" indent="0" algn="just">
              <a:buNone/>
            </a:pPr>
            <a:r>
              <a:rPr lang="tr-TR" sz="2400" dirty="0" smtClean="0">
                <a:latin typeface="Times New Roman" pitchFamily="18" charset="0"/>
                <a:cs typeface="Times New Roman" pitchFamily="18" charset="0"/>
              </a:rPr>
              <a:t> c-Üniversite </a:t>
            </a:r>
            <a:r>
              <a:rPr lang="tr-TR" sz="2400" dirty="0">
                <a:latin typeface="Times New Roman" pitchFamily="18" charset="0"/>
                <a:cs typeface="Times New Roman" pitchFamily="18" charset="0"/>
              </a:rPr>
              <a:t>öğretim mesleğinden çıkarma ve kamu görevinden çıkarma cezaları atamaya yetkili amirin teklifi üzerine Yüksek Disiplin Kurulu kararıyla verilir.</a:t>
            </a:r>
          </a:p>
          <a:p>
            <a:pPr marL="0" indent="0" algn="just">
              <a:buNone/>
            </a:pPr>
            <a:r>
              <a:rPr lang="tr-TR" sz="2400" dirty="0" smtClean="0">
                <a:latin typeface="Times New Roman" pitchFamily="18" charset="0"/>
                <a:cs typeface="Times New Roman" pitchFamily="18" charset="0"/>
              </a:rPr>
              <a:t>d-Rektörler </a:t>
            </a:r>
            <a:r>
              <a:rPr lang="tr-TR" sz="2400" dirty="0">
                <a:latin typeface="Times New Roman" pitchFamily="18" charset="0"/>
                <a:cs typeface="Times New Roman" pitchFamily="18" charset="0"/>
              </a:rPr>
              <a:t>ve dekanlar hakkında aylıktan kesme, kademe ilerlemesinin durdurulması, üniversite öğretim mesleğinden çıkarma ve kamu görevinden çıkarma cezaları Yüksek Disiplin Kurulu kararıyla verilir.</a:t>
            </a: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26859134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b="1" dirty="0">
                <a:latin typeface="Times New Roman" pitchFamily="18" charset="0"/>
                <a:cs typeface="Times New Roman" pitchFamily="18" charset="0"/>
              </a:rPr>
              <a:t>Disiplin Cezası Verilirken Dikkat Edilmesi Gereken Hususlar</a:t>
            </a:r>
          </a:p>
        </p:txBody>
      </p:sp>
      <p:sp>
        <p:nvSpPr>
          <p:cNvPr id="3" name="İçerik Yer Tutucusu 2"/>
          <p:cNvSpPr>
            <a:spLocks noGrp="1"/>
          </p:cNvSpPr>
          <p:nvPr>
            <p:ph idx="1"/>
          </p:nvPr>
        </p:nvSpPr>
        <p:spPr/>
        <p:txBody>
          <a:bodyPr>
            <a:normAutofit lnSpcReduction="10000"/>
          </a:bodyPr>
          <a:lstStyle/>
          <a:p>
            <a:pPr marL="0" indent="0" algn="just">
              <a:buNone/>
            </a:pPr>
            <a:r>
              <a:rPr lang="tr-TR" b="1" dirty="0" smtClean="0">
                <a:latin typeface="Times New Roman" pitchFamily="18" charset="0"/>
                <a:cs typeface="Times New Roman" pitchFamily="18" charset="0"/>
              </a:rPr>
              <a:t>	1-</a:t>
            </a:r>
            <a:r>
              <a:rPr lang="tr-TR" b="1" dirty="0">
                <a:latin typeface="Times New Roman" pitchFamily="18" charset="0"/>
                <a:cs typeface="Times New Roman" pitchFamily="18" charset="0"/>
              </a:rPr>
              <a:t>)</a:t>
            </a:r>
            <a:r>
              <a:rPr lang="tr-TR" dirty="0">
                <a:latin typeface="Times New Roman" pitchFamily="18" charset="0"/>
                <a:cs typeface="Times New Roman" pitchFamily="18" charset="0"/>
              </a:rPr>
              <a:t> Disiplin cezası vermeye yetkili makamlar, soruşturmada eksiklik olduğunun tespiti halinde eksikliklerin giderilmesi amacıyla dosyayı iade edebilir, soruşturmacı tarafından önerilen disiplin cezasını aynen verebilir, hafifletebilir veya reddedebilir. Teklif edilen cezanın reddedilmesi halinde ilgili disiplin amiri ya da disiplin kurulu tarafından ret gerekçesine uygun olarak en geç üç ay içerisinde yeni işlem tesis edilebilir.</a:t>
            </a:r>
          </a:p>
          <a:p>
            <a:pPr marL="0" indent="0">
              <a:buNone/>
            </a:pPr>
            <a:endParaRPr lang="tr-TR" dirty="0"/>
          </a:p>
        </p:txBody>
      </p:sp>
    </p:spTree>
    <p:extLst>
      <p:ext uri="{BB962C8B-B14F-4D97-AF65-F5344CB8AC3E}">
        <p14:creationId xmlns:p14="http://schemas.microsoft.com/office/powerpoint/2010/main" val="29283624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620689"/>
            <a:ext cx="7776864" cy="5909310"/>
          </a:xfrm>
          <a:prstGeom prst="rect">
            <a:avLst/>
          </a:prstGeom>
        </p:spPr>
        <p:txBody>
          <a:bodyPr wrap="square">
            <a:spAutoFit/>
          </a:bodyPr>
          <a:lstStyle/>
          <a:p>
            <a:pPr algn="just"/>
            <a:r>
              <a:rPr lang="tr-TR" sz="2700" dirty="0" smtClean="0">
                <a:latin typeface="Times New Roman" pitchFamily="18" charset="0"/>
                <a:cs typeface="Times New Roman" pitchFamily="18" charset="0"/>
              </a:rPr>
              <a:t>	Soruşturma </a:t>
            </a:r>
            <a:r>
              <a:rPr lang="tr-TR" sz="2700" dirty="0">
                <a:latin typeface="Times New Roman" pitchFamily="18" charset="0"/>
                <a:cs typeface="Times New Roman" pitchFamily="18" charset="0"/>
              </a:rPr>
              <a:t>konusu iddialar ile davacıya disiplin cezası verilebilmesi için, şüphelinin disiplin cezasına konu edilerek cezalandırılmasına karar verilen her bir fiilinin somut şekilde, zaman, yer ve olay bakımından tespit edilmesi, yapılan bu tespitler şüpheliye açıkça bildirilerek savunma hakkı tanınması ve akabinde şüphelinin sübuta erdiğine kanaat getirilen fiillerine disiplin cezası tesisine ilişkin kararda açıkça yer verilerek işlem tesis edilmesi gerekmektedir. </a:t>
            </a:r>
            <a:r>
              <a:rPr lang="tr-TR" sz="2700" b="1" dirty="0">
                <a:latin typeface="Times New Roman" pitchFamily="18" charset="0"/>
                <a:cs typeface="Times New Roman" pitchFamily="18" charset="0"/>
              </a:rPr>
              <a:t>Sadece soruşturma raporunda yer alan soruşturmacının kanaat ve teklifine ilişkin hususlara kararda yer verilmesi yeterli değildir. Ceza tesis edecek makamlar tarafından şüpheliye hangi fiili nedeniyle ceza verildiği kararda belirtilmelidir.</a:t>
            </a:r>
          </a:p>
        </p:txBody>
      </p:sp>
    </p:spTree>
    <p:extLst>
      <p:ext uri="{BB962C8B-B14F-4D97-AF65-F5344CB8AC3E}">
        <p14:creationId xmlns:p14="http://schemas.microsoft.com/office/powerpoint/2010/main" val="1734411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300" b="1" dirty="0" smtClean="0">
                <a:latin typeface="Times New Roman" pitchFamily="18" charset="0"/>
                <a:cs typeface="Times New Roman" pitchFamily="18" charset="0"/>
              </a:rPr>
              <a:t/>
            </a:r>
            <a:br>
              <a:rPr lang="tr-TR" sz="3300" b="1" dirty="0" smtClean="0">
                <a:latin typeface="Times New Roman" pitchFamily="18" charset="0"/>
                <a:cs typeface="Times New Roman" pitchFamily="18" charset="0"/>
              </a:rPr>
            </a:br>
            <a:r>
              <a:rPr lang="tr-TR" sz="3300" b="1" dirty="0" smtClean="0">
                <a:latin typeface="Times New Roman" pitchFamily="18" charset="0"/>
                <a:cs typeface="Times New Roman" pitchFamily="18" charset="0"/>
              </a:rPr>
              <a:t>DİSİPLİN </a:t>
            </a:r>
            <a:r>
              <a:rPr lang="tr-TR" sz="3300" b="1" dirty="0">
                <a:latin typeface="Times New Roman" pitchFamily="18" charset="0"/>
                <a:cs typeface="Times New Roman" pitchFamily="18" charset="0"/>
              </a:rPr>
              <a:t>SUÇLARI VE CEZALARI</a:t>
            </a:r>
            <a:r>
              <a:rPr lang="tr-TR" dirty="0"/>
              <a:t/>
            </a:r>
            <a:br>
              <a:rPr lang="tr-TR" dirty="0"/>
            </a:br>
            <a:endParaRPr lang="tr-TR" dirty="0"/>
          </a:p>
        </p:txBody>
      </p:sp>
      <p:sp>
        <p:nvSpPr>
          <p:cNvPr id="3" name="İçerik Yer Tutucusu 2"/>
          <p:cNvSpPr>
            <a:spLocks noGrp="1"/>
          </p:cNvSpPr>
          <p:nvPr>
            <p:ph idx="1"/>
          </p:nvPr>
        </p:nvSpPr>
        <p:spPr>
          <a:xfrm>
            <a:off x="323528" y="1700808"/>
            <a:ext cx="8229600" cy="4525963"/>
          </a:xfrm>
        </p:spPr>
        <p:txBody>
          <a:bodyPr>
            <a:noAutofit/>
          </a:bodyPr>
          <a:lstStyle/>
          <a:p>
            <a:pPr marL="0" indent="0" algn="just">
              <a:buNone/>
            </a:pPr>
            <a:r>
              <a:rPr lang="tr-TR" sz="2800" dirty="0" smtClean="0">
                <a:latin typeface="Times New Roman" pitchFamily="18" charset="0"/>
                <a:cs typeface="Times New Roman" pitchFamily="18" charset="0"/>
              </a:rPr>
              <a:t>	</a:t>
            </a:r>
            <a:r>
              <a:rPr lang="tr-TR" sz="3000" b="1" dirty="0" smtClean="0">
                <a:latin typeface="Times New Roman" pitchFamily="18" charset="0"/>
                <a:cs typeface="Times New Roman" pitchFamily="18" charset="0"/>
              </a:rPr>
              <a:t>1- </a:t>
            </a:r>
            <a:r>
              <a:rPr lang="tr-TR" sz="3000" dirty="0">
                <a:latin typeface="Times New Roman" pitchFamily="18" charset="0"/>
                <a:cs typeface="Times New Roman" pitchFamily="18" charset="0"/>
              </a:rPr>
              <a:t>Akademik personel; öğretim üyeleri (profesör, doçent ve doktor öğretim üyesi), öğretim görevlileri (araştırma görevlisi) hakkında yürütülecek disiplin soruşturmalarında, 2547 sayılı Yükseköğretim </a:t>
            </a:r>
            <a:r>
              <a:rPr lang="tr-TR" sz="3000" dirty="0" smtClean="0">
                <a:latin typeface="Times New Roman" pitchFamily="18" charset="0"/>
                <a:cs typeface="Times New Roman" pitchFamily="18" charset="0"/>
              </a:rPr>
              <a:t>Kanunu’nun </a:t>
            </a:r>
            <a:r>
              <a:rPr lang="tr-TR" sz="3000" dirty="0">
                <a:latin typeface="Times New Roman" pitchFamily="18" charset="0"/>
                <a:cs typeface="Times New Roman" pitchFamily="18" charset="0"/>
              </a:rPr>
              <a:t>53. maddesinde suçlar ve cezalar tek tek sayılmış olup, soruşturmaların bu madde hükümleri, </a:t>
            </a:r>
          </a:p>
        </p:txBody>
      </p:sp>
    </p:spTree>
    <p:extLst>
      <p:ext uri="{BB962C8B-B14F-4D97-AF65-F5344CB8AC3E}">
        <p14:creationId xmlns:p14="http://schemas.microsoft.com/office/powerpoint/2010/main" val="171529078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908721"/>
            <a:ext cx="7776864" cy="5262979"/>
          </a:xfrm>
          <a:prstGeom prst="rect">
            <a:avLst/>
          </a:prstGeom>
        </p:spPr>
        <p:txBody>
          <a:bodyPr wrap="square">
            <a:spAutoFit/>
          </a:bodyPr>
          <a:lstStyle/>
          <a:p>
            <a:pPr algn="just"/>
            <a:r>
              <a:rPr lang="tr-TR" sz="2800" dirty="0" smtClean="0">
                <a:latin typeface="Times New Roman" pitchFamily="18" charset="0"/>
                <a:cs typeface="Times New Roman" pitchFamily="18" charset="0"/>
              </a:rPr>
              <a:t>	2-</a:t>
            </a:r>
            <a:r>
              <a:rPr lang="tr-TR" sz="2800" dirty="0">
                <a:latin typeface="Times New Roman" pitchFamily="18" charset="0"/>
                <a:cs typeface="Times New Roman" pitchFamily="18" charset="0"/>
              </a:rPr>
              <a:t>) Disiplin cezası verme yetkisi devredilemez.  Disiplin amirinin yetkisinde olan bir ceza disiplin kurulunca, disiplin kurulunun yetkisinde olan bir ceza da disiplin amirince verilmemelidir. Fakülte, enstitü, yüksekokul personeline, disiplin amiri sıfatıyla verilecek disiplin cezaları için rektöre teklif getirilmemeli, dekan/müdür veya sekreterler tarafından ceza verilmelidir. Kanunla disiplin cezası verme yetkisi tanınmış kişilerin/kurulların dışındaki kişiler/kurullar (daire başkanı, koordinatör, bölüm başkanı, bölüm kurulu vb.) disiplin cezası veremez.</a:t>
            </a:r>
          </a:p>
        </p:txBody>
      </p:sp>
    </p:spTree>
    <p:extLst>
      <p:ext uri="{BB962C8B-B14F-4D97-AF65-F5344CB8AC3E}">
        <p14:creationId xmlns:p14="http://schemas.microsoft.com/office/powerpoint/2010/main" val="7677732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692696"/>
            <a:ext cx="8064896" cy="5016758"/>
          </a:xfrm>
          <a:prstGeom prst="rect">
            <a:avLst/>
          </a:prstGeom>
        </p:spPr>
        <p:txBody>
          <a:bodyPr wrap="square">
            <a:spAutoFit/>
          </a:bodyPr>
          <a:lstStyle/>
          <a:p>
            <a:pPr algn="just"/>
            <a:r>
              <a:rPr lang="tr-TR" sz="3200"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3-</a:t>
            </a:r>
            <a:r>
              <a:rPr lang="tr-TR" sz="2400" dirty="0">
                <a:latin typeface="Times New Roman" pitchFamily="18" charset="0"/>
                <a:cs typeface="Times New Roman" pitchFamily="18" charset="0"/>
              </a:rPr>
              <a:t>) Disiplin kurulları gerekli gördüğü takdirde ilgilinin özlük dosyasını ve her türlü evrakı incelemeye, ilgili yerlerden bilgi almaya, her türlü incelemeyi yaptırmaya, yeminli tanık ve bilirkişi dinlemeye veya </a:t>
            </a:r>
            <a:r>
              <a:rPr lang="tr-TR" sz="2400" dirty="0" err="1">
                <a:latin typeface="Times New Roman" pitchFamily="18" charset="0"/>
                <a:cs typeface="Times New Roman" pitchFamily="18" charset="0"/>
              </a:rPr>
              <a:t>niyabeten</a:t>
            </a:r>
            <a:r>
              <a:rPr lang="tr-TR" sz="2400" dirty="0">
                <a:latin typeface="Times New Roman" pitchFamily="18" charset="0"/>
                <a:cs typeface="Times New Roman" pitchFamily="18" charset="0"/>
              </a:rPr>
              <a:t> dinletmeye, keşif yapmaya veya yaptırmaya yetkilidir</a:t>
            </a:r>
            <a:r>
              <a:rPr lang="tr-TR" sz="2400" dirty="0" smtClean="0">
                <a:latin typeface="Times New Roman" pitchFamily="18" charset="0"/>
                <a:cs typeface="Times New Roman" pitchFamily="18" charset="0"/>
              </a:rPr>
              <a:t>.</a:t>
            </a:r>
          </a:p>
          <a:p>
            <a:pPr algn="just"/>
            <a:r>
              <a:rPr lang="tr-TR" sz="2400"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4-</a:t>
            </a:r>
            <a:r>
              <a:rPr lang="tr-TR" sz="2400" b="1" dirty="0">
                <a:latin typeface="Times New Roman" pitchFamily="18" charset="0"/>
                <a:cs typeface="Times New Roman" pitchFamily="18" charset="0"/>
              </a:rPr>
              <a:t>) Disiplin cezası verilmesini gerektiren fiillerin işlendiği tarihten itibaren iki yıl, üniversite öğretim mesleğinden çıkarma cezasını gerektiren fiil açısından altı yıl geçmiş ise disiplin cezası verilemez</a:t>
            </a:r>
            <a:r>
              <a:rPr lang="tr-TR" sz="2400" b="1" dirty="0" smtClean="0">
                <a:latin typeface="Times New Roman" pitchFamily="18" charset="0"/>
                <a:cs typeface="Times New Roman" pitchFamily="18" charset="0"/>
              </a:rPr>
              <a:t>.</a:t>
            </a:r>
          </a:p>
          <a:p>
            <a:pPr algn="just"/>
            <a:endParaRPr lang="tr-TR" sz="2400" b="1" dirty="0">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          Bilimsel </a:t>
            </a:r>
            <a:r>
              <a:rPr lang="tr-TR" sz="2400" dirty="0">
                <a:latin typeface="Times New Roman" pitchFamily="18" charset="0"/>
                <a:cs typeface="Times New Roman" pitchFamily="18" charset="0"/>
              </a:rPr>
              <a:t>bir eserin akademik atama ve terfilerde kullanılması ya da kısmen veya tamamen yeniden yayımlanması hâlinde belirtilen zamanaşımı süreleri yeniden işlemeye başlar.</a:t>
            </a: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25053671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620688"/>
            <a:ext cx="7704856" cy="4893647"/>
          </a:xfrm>
          <a:prstGeom prst="rect">
            <a:avLst/>
          </a:prstGeom>
        </p:spPr>
        <p:txBody>
          <a:bodyPr wrap="square">
            <a:spAutoFit/>
          </a:bodyPr>
          <a:lstStyle/>
          <a:p>
            <a:pPr algn="just"/>
            <a:r>
              <a:rPr lang="tr-TR" sz="3200"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5-</a:t>
            </a:r>
            <a:r>
              <a:rPr lang="tr-TR" sz="2800" b="1" dirty="0">
                <a:latin typeface="Times New Roman" pitchFamily="18" charset="0"/>
                <a:cs typeface="Times New Roman" pitchFamily="18" charset="0"/>
              </a:rPr>
              <a:t>) Disiplin cezasının yargı kararıyla iptal edilmesi hâlinde, kararın idareye ulaştığı tarihten itibaren kalan disiplin ceza zamanaşımı süresi içerisinde, zamanaşımı süresinin dolması veya üç aydan daha az süre kalması hâlinde en geç üç ay içerisinde karar gerekçesi dikkate alınarak yeniden disiplin cezası tesis edilebilir</a:t>
            </a:r>
            <a:r>
              <a:rPr lang="tr-TR" sz="2800" b="1" dirty="0" smtClean="0">
                <a:latin typeface="Times New Roman" pitchFamily="18" charset="0"/>
                <a:cs typeface="Times New Roman" pitchFamily="18" charset="0"/>
              </a:rPr>
              <a:t>.</a:t>
            </a:r>
          </a:p>
          <a:p>
            <a:pPr algn="just"/>
            <a:r>
              <a:rPr lang="tr-TR" sz="2800" b="1"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6-</a:t>
            </a:r>
            <a:r>
              <a:rPr lang="tr-TR" sz="2800" dirty="0">
                <a:latin typeface="Times New Roman" pitchFamily="18" charset="0"/>
                <a:cs typeface="Times New Roman" pitchFamily="18" charset="0"/>
              </a:rPr>
              <a:t>) Aynı fiile birden fazla disiplin cezası verilemez. Fiilin birden fazla disiplin suçu teşkil etmesi hâlinde bu suçlardan en ağır cezayı gerektiren disiplin cezası verilir</a:t>
            </a:r>
            <a:r>
              <a:rPr lang="tr-TR" sz="2800" dirty="0" smtClean="0">
                <a:latin typeface="Times New Roman" pitchFamily="18" charset="0"/>
                <a:cs typeface="Times New Roman" pitchFamily="18" charset="0"/>
              </a:rPr>
              <a:t>.</a:t>
            </a:r>
            <a:endParaRPr lang="tr-TR" sz="2800" dirty="0">
              <a:latin typeface="Times New Roman" pitchFamily="18" charset="0"/>
              <a:cs typeface="Times New Roman" pitchFamily="18" charset="0"/>
            </a:endParaRPr>
          </a:p>
        </p:txBody>
      </p:sp>
    </p:spTree>
    <p:extLst>
      <p:ext uri="{BB962C8B-B14F-4D97-AF65-F5344CB8AC3E}">
        <p14:creationId xmlns:p14="http://schemas.microsoft.com/office/powerpoint/2010/main" val="17458424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764705"/>
            <a:ext cx="7704856" cy="4801314"/>
          </a:xfrm>
          <a:prstGeom prst="rect">
            <a:avLst/>
          </a:prstGeom>
        </p:spPr>
        <p:txBody>
          <a:bodyPr wrap="square">
            <a:spAutoFit/>
          </a:bodyPr>
          <a:lstStyle/>
          <a:p>
            <a:pPr algn="just"/>
            <a:r>
              <a:rPr lang="tr-TR" dirty="0" smtClean="0">
                <a:latin typeface="Times New Roman" pitchFamily="18" charset="0"/>
                <a:cs typeface="Times New Roman" pitchFamily="18" charset="0"/>
              </a:rPr>
              <a:t>	7) Disiplin </a:t>
            </a:r>
            <a:r>
              <a:rPr lang="tr-TR" dirty="0">
                <a:latin typeface="Times New Roman" pitchFamily="18" charset="0"/>
                <a:cs typeface="Times New Roman" pitchFamily="18" charset="0"/>
              </a:rPr>
              <a:t>cezası verilmesine sebep olmuş bir fiilin, cezaların özlük dosyasından çıkarılmasına ilişkin süre içinde tekerrüründe bir derece ağır ceza uygulanır. Her tekerrür hükmü uygulamasında verilecek ceza kademeli olarak artırılmaz, temel cezanın bir derece ağırı verilir. Yani aynı fiil üçüncü kez işlenirse yine kınama cezası verilecek olup bu ceza daha üst cezaya çevrilemez. Disiplin cezalarının özlük dosyasından çıkarılması için öngörülen süreler Kanunun 53/G maddesinde belirtilmiştir. Verilmiş herhangi bir disiplin cezası, bu süreler geçtikten sonra tekerrüre esas alınamaz. </a:t>
            </a:r>
            <a:endParaRPr lang="tr-TR" dirty="0" smtClean="0">
              <a:latin typeface="Times New Roman" pitchFamily="18" charset="0"/>
              <a:cs typeface="Times New Roman" pitchFamily="18" charset="0"/>
            </a:endParaRPr>
          </a:p>
          <a:p>
            <a:pPr algn="just"/>
            <a:endParaRPr lang="tr-TR" dirty="0" smtClean="0">
              <a:latin typeface="Times New Roman" pitchFamily="18" charset="0"/>
              <a:cs typeface="Times New Roman" pitchFamily="18" charset="0"/>
            </a:endParaRPr>
          </a:p>
          <a:p>
            <a:pPr algn="just"/>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Tekerrüre </a:t>
            </a:r>
            <a:r>
              <a:rPr lang="tr-TR" dirty="0">
                <a:latin typeface="Times New Roman" pitchFamily="18" charset="0"/>
                <a:cs typeface="Times New Roman" pitchFamily="18" charset="0"/>
              </a:rPr>
              <a:t>esas alınacak cezanın, süresi içerisinde itiraz edilmemesi veya itirazın reddedilmesi suretiyle kesinleşmiş olması gerekir</a:t>
            </a:r>
            <a:r>
              <a:rPr lang="tr-TR" dirty="0" smtClean="0">
                <a:latin typeface="Times New Roman" pitchFamily="18" charset="0"/>
                <a:cs typeface="Times New Roman" pitchFamily="18" charset="0"/>
              </a:rPr>
              <a:t>.</a:t>
            </a:r>
          </a:p>
          <a:p>
            <a:pPr algn="just"/>
            <a:endParaRPr lang="tr-TR" dirty="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	Aynı </a:t>
            </a:r>
            <a:r>
              <a:rPr lang="tr-TR" dirty="0">
                <a:latin typeface="Times New Roman" pitchFamily="18" charset="0"/>
                <a:cs typeface="Times New Roman" pitchFamily="18" charset="0"/>
              </a:rPr>
              <a:t>derecede cezayı gerektiren fakat ayrı fiiller nedeniyle verilen disiplin cezalarının üçüncü uygulamasında bir derece ağır ceza verilir. Kanunla affedilmiş disiplin cezaları ile tekerrür nedeniyle verilen bir derece ağır cezalar tekerrüre esas alınmaz. Tekerrür değerlendirmesi yapılırken, Kanunda fiiller için öngörülen asıl cezalar dikkate alınmalıdır.</a:t>
            </a:r>
          </a:p>
        </p:txBody>
      </p:sp>
    </p:spTree>
    <p:extLst>
      <p:ext uri="{BB962C8B-B14F-4D97-AF65-F5344CB8AC3E}">
        <p14:creationId xmlns:p14="http://schemas.microsoft.com/office/powerpoint/2010/main" val="9032014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980728"/>
            <a:ext cx="7560840" cy="4708981"/>
          </a:xfrm>
          <a:prstGeom prst="rect">
            <a:avLst/>
          </a:prstGeom>
        </p:spPr>
        <p:txBody>
          <a:bodyPr wrap="square">
            <a:spAutoFit/>
          </a:bodyPr>
          <a:lstStyle/>
          <a:p>
            <a:r>
              <a:rPr lang="tr-TR" sz="2000" dirty="0" smtClean="0">
                <a:latin typeface="Times New Roman" pitchFamily="18" charset="0"/>
                <a:cs typeface="Times New Roman" pitchFamily="18" charset="0"/>
              </a:rPr>
              <a:t>	8-</a:t>
            </a:r>
            <a:r>
              <a:rPr lang="tr-TR" sz="2000" dirty="0">
                <a:latin typeface="Times New Roman" pitchFamily="18" charset="0"/>
                <a:cs typeface="Times New Roman" pitchFamily="18" charset="0"/>
              </a:rPr>
              <a:t>) Geçmiş hizmetleri sırasındaki çalışmaları olumlu olan veya ödül veya başarı belgesi alanlara verilecek disiplin cezalarında bir derece alt ceza uygulanabilir. Bir derece alt cezayı, asıl cezayı vermeye yetkili makam verir. (Madde 53/D-üçüncü fıkra</a:t>
            </a:r>
            <a:r>
              <a:rPr lang="tr-TR" sz="2000" dirty="0" smtClean="0">
                <a:latin typeface="Times New Roman" pitchFamily="18" charset="0"/>
                <a:cs typeface="Times New Roman" pitchFamily="18" charset="0"/>
              </a:rPr>
              <a:t>)</a:t>
            </a:r>
          </a:p>
          <a:p>
            <a:endParaRPr lang="tr-TR" sz="2000" b="1" dirty="0" smtClean="0"/>
          </a:p>
          <a:p>
            <a:pPr algn="just"/>
            <a:r>
              <a:rPr lang="tr-TR" sz="2000" b="1" dirty="0"/>
              <a:t>	</a:t>
            </a:r>
            <a:r>
              <a:rPr lang="tr-TR" sz="2000" dirty="0" smtClean="0">
                <a:latin typeface="Times New Roman" pitchFamily="18" charset="0"/>
                <a:cs typeface="Times New Roman" pitchFamily="18" charset="0"/>
              </a:rPr>
              <a:t>Soruşturma </a:t>
            </a:r>
            <a:r>
              <a:rPr lang="tr-TR" sz="2000" dirty="0">
                <a:latin typeface="Times New Roman" pitchFamily="18" charset="0"/>
                <a:cs typeface="Times New Roman" pitchFamily="18" charset="0"/>
              </a:rPr>
              <a:t>raporunda, Kanunun 53/D maddesinin üçüncü fıkrasına göre değerlendirme mutlaka yapılmalı ve cezada indirim önerilmeyecekse gerekçesi belirtilmelidir. </a:t>
            </a:r>
            <a:endParaRPr lang="tr-TR" sz="2000" dirty="0" smtClean="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	9-</a:t>
            </a:r>
            <a:r>
              <a:rPr lang="tr-TR" sz="2000" dirty="0">
                <a:latin typeface="Times New Roman" pitchFamily="18" charset="0"/>
                <a:cs typeface="Times New Roman" pitchFamily="18" charset="0"/>
              </a:rPr>
              <a:t>) Kademe ilerlemesinin durdurulması veya birden fazla ücretten kesme cezasına bir üst ceza uygulanması gereken hallerde üst ceza kamu görevinden çıkarma cezasıdır. Kamu görevinden çıkarma cezasına bir alt ceza uygulanması gereken hallerde ise alt ceza kademe ilerlemesinin durdurulması veya birden fazla ücretten kesme cezasıdır.</a:t>
            </a:r>
          </a:p>
          <a:p>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27850741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99592" y="476672"/>
            <a:ext cx="7416824" cy="5632311"/>
          </a:xfrm>
          <a:prstGeom prst="rect">
            <a:avLst/>
          </a:prstGeom>
        </p:spPr>
        <p:txBody>
          <a:bodyPr wrap="square">
            <a:spAutoFit/>
          </a:bodyPr>
          <a:lstStyle/>
          <a:p>
            <a:pPr algn="just"/>
            <a:r>
              <a:rPr lang="tr-TR" sz="2000" dirty="0" smtClean="0">
                <a:latin typeface="Times New Roman" pitchFamily="18" charset="0"/>
                <a:cs typeface="Times New Roman" pitchFamily="18" charset="0"/>
              </a:rPr>
              <a:t>	10-</a:t>
            </a:r>
            <a:r>
              <a:rPr lang="tr-TR" sz="2000" dirty="0">
                <a:latin typeface="Times New Roman" pitchFamily="18" charset="0"/>
                <a:cs typeface="Times New Roman" pitchFamily="18" charset="0"/>
              </a:rPr>
              <a:t>) Kanunda sayılan ve disiplin cezası verilmesini gerektiren fiillere nitelik ve ağırlıkları itibariyle benzer fiilleri işleyenlere de aynı türden disiplin cezaları verilir (Md. 53/D) Öngörülmemiş bir fiilden dolayı ceza verilirken Kanunun 53/D maddesine göre ceza verildiği ve hangi disiplin fiiliyle benzerlik kurulduğu belirtilmelidir</a:t>
            </a:r>
            <a:r>
              <a:rPr lang="tr-TR" sz="2000" dirty="0" smtClean="0">
                <a:latin typeface="Times New Roman" pitchFamily="18" charset="0"/>
                <a:cs typeface="Times New Roman" pitchFamily="18" charset="0"/>
              </a:rPr>
              <a:t>.</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	11-</a:t>
            </a:r>
            <a:r>
              <a:rPr lang="tr-TR" sz="2000" dirty="0">
                <a:latin typeface="Times New Roman" pitchFamily="18" charset="0"/>
                <a:cs typeface="Times New Roman" pitchFamily="18" charset="0"/>
              </a:rPr>
              <a:t>) Birinci derecenin son kademesinde bulunulması nedeniyle kademe ilerlemesinin durdurulması cezasının uygulanamaması halinde brüt aylıklarının 1/4’ü ila 1/2’si oranında aylıktan kesme cezası uygulanır. Tekerrürü halinde ise ilgili disiplin kurulu (Yüksek Disiplin Kurulu) tarafından kamu görevinden çıkarma cezası verilir</a:t>
            </a:r>
            <a:r>
              <a:rPr lang="tr-TR" sz="2000" dirty="0" smtClean="0">
                <a:latin typeface="Times New Roman" pitchFamily="18" charset="0"/>
                <a:cs typeface="Times New Roman" pitchFamily="18" charset="0"/>
              </a:rPr>
              <a:t>.</a:t>
            </a:r>
          </a:p>
          <a:p>
            <a:pPr algn="just"/>
            <a:endParaRPr lang="tr-TR" sz="2000" dirty="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	12-</a:t>
            </a:r>
            <a:r>
              <a:rPr lang="tr-TR" sz="2000" dirty="0">
                <a:latin typeface="Times New Roman" pitchFamily="18" charset="0"/>
                <a:cs typeface="Times New Roman" pitchFamily="18" charset="0"/>
              </a:rPr>
              <a:t>) Disiplin cezaları, verildikleri tarihten itibaren, aylıktan kesme cezası ile kademe ilerlemesinin durdurulması cezası ise cezanın verildiği tarihi izleyen aybaşında uygulanır.</a:t>
            </a:r>
          </a:p>
          <a:p>
            <a:pPr algn="just"/>
            <a:endParaRPr lang="tr-TR" sz="2000" dirty="0">
              <a:latin typeface="Times New Roman" pitchFamily="18" charset="0"/>
              <a:cs typeface="Times New Roman" pitchFamily="18" charset="0"/>
            </a:endParaRPr>
          </a:p>
          <a:p>
            <a:pPr algn="just"/>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37437747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908720"/>
            <a:ext cx="7560840" cy="3477875"/>
          </a:xfrm>
          <a:prstGeom prst="rect">
            <a:avLst/>
          </a:prstGeom>
        </p:spPr>
        <p:txBody>
          <a:bodyPr wrap="square">
            <a:spAutoFit/>
          </a:bodyPr>
          <a:lstStyle/>
          <a:p>
            <a:pPr algn="just"/>
            <a:r>
              <a:rPr lang="tr-TR" sz="2800"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13-) </a:t>
            </a:r>
            <a:r>
              <a:rPr lang="tr-TR" sz="2400" dirty="0" smtClean="0">
                <a:latin typeface="Times New Roman" pitchFamily="18" charset="0"/>
                <a:cs typeface="Times New Roman" pitchFamily="18" charset="0"/>
              </a:rPr>
              <a:t>Aylıktan </a:t>
            </a:r>
            <a:r>
              <a:rPr lang="tr-TR" sz="2400" dirty="0">
                <a:latin typeface="Times New Roman" pitchFamily="18" charset="0"/>
                <a:cs typeface="Times New Roman" pitchFamily="18" charset="0"/>
              </a:rPr>
              <a:t>kesme cezası alanlar üç yıl, kademe ilerlemesinin durdurulması cezası alanlar beş yıl boyunca rektör, dekan, enstitü müdürü, yüksekokul müdürü, meslek yüksekokulu müdürü, bölüm başkanı, anabilim dalı başkanı, </a:t>
            </a:r>
            <a:r>
              <a:rPr lang="tr-TR" sz="2400" dirty="0" err="1">
                <a:latin typeface="Times New Roman" pitchFamily="18" charset="0"/>
                <a:cs typeface="Times New Roman" pitchFamily="18" charset="0"/>
              </a:rPr>
              <a:t>anasanat</a:t>
            </a:r>
            <a:r>
              <a:rPr lang="tr-TR" sz="2400" dirty="0">
                <a:latin typeface="Times New Roman" pitchFamily="18" charset="0"/>
                <a:cs typeface="Times New Roman" pitchFamily="18" charset="0"/>
              </a:rPr>
              <a:t> dalı başkanı, bilim dalı başkanı, sanat dalı başkanı, daire başkanı dengi ve üstü kadrolara atanamazlar. Söz konusu disiplin cezalarının verildiği tarihte bu görevlerde bulunanların görevleri kendiliğinden sona erer ve durum ilgili mercilere derhal bildirilir.</a:t>
            </a:r>
          </a:p>
        </p:txBody>
      </p:sp>
    </p:spTree>
    <p:extLst>
      <p:ext uri="{BB962C8B-B14F-4D97-AF65-F5344CB8AC3E}">
        <p14:creationId xmlns:p14="http://schemas.microsoft.com/office/powerpoint/2010/main" val="33555701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latin typeface="Times New Roman" pitchFamily="18" charset="0"/>
                <a:cs typeface="Times New Roman" pitchFamily="18" charset="0"/>
              </a:rPr>
              <a:t>Disiplin Kurullarının Teşekkülü </a:t>
            </a:r>
            <a:endParaRPr lang="tr-TR" sz="3200" b="1" dirty="0">
              <a:latin typeface="Times New Roman" pitchFamily="18" charset="0"/>
              <a:cs typeface="Times New Roman" pitchFamily="18" charset="0"/>
            </a:endParaRPr>
          </a:p>
        </p:txBody>
      </p:sp>
      <p:sp>
        <p:nvSpPr>
          <p:cNvPr id="3" name="İçerik Yer Tutucusu 2"/>
          <p:cNvSpPr>
            <a:spLocks noGrp="1"/>
          </p:cNvSpPr>
          <p:nvPr>
            <p:ph idx="1"/>
          </p:nvPr>
        </p:nvSpPr>
        <p:spPr>
          <a:xfrm>
            <a:off x="395536" y="1412776"/>
            <a:ext cx="8291264" cy="4968552"/>
          </a:xfrm>
        </p:spPr>
        <p:txBody>
          <a:bodyPr>
            <a:noAutofit/>
          </a:bodyPr>
          <a:lstStyle/>
          <a:p>
            <a:pPr marL="0" indent="0" algn="just">
              <a:buNone/>
            </a:pPr>
            <a:r>
              <a:rPr lang="tr-TR" sz="2400" dirty="0" smtClean="0">
                <a:latin typeface="Times New Roman" pitchFamily="18" charset="0"/>
                <a:cs typeface="Times New Roman" pitchFamily="18" charset="0"/>
              </a:rPr>
              <a:t>	Disiplin </a:t>
            </a:r>
            <a:r>
              <a:rPr lang="tr-TR" sz="2400" dirty="0">
                <a:latin typeface="Times New Roman" pitchFamily="18" charset="0"/>
                <a:cs typeface="Times New Roman" pitchFamily="18" charset="0"/>
              </a:rPr>
              <a:t>Kurullarının, Kanun’un 53/E maddesinde belirtilen hükümlere uygun olarak toplanması ve karar alması önemli bir husustur. Düzenlemelere aykırı uygulamalar cezaların kaldırılması ya da iptaline yol açabilmektedir.</a:t>
            </a:r>
          </a:p>
          <a:p>
            <a:pPr marL="0" indent="0" algn="just">
              <a:buNone/>
            </a:pPr>
            <a:r>
              <a:rPr lang="tr-TR" sz="2400" dirty="0" smtClean="0">
                <a:latin typeface="Times New Roman" pitchFamily="18" charset="0"/>
                <a:cs typeface="Times New Roman" pitchFamily="18" charset="0"/>
              </a:rPr>
              <a:t>	Üniversite </a:t>
            </a:r>
            <a:r>
              <a:rPr lang="tr-TR" sz="2400" dirty="0">
                <a:latin typeface="Times New Roman" pitchFamily="18" charset="0"/>
                <a:cs typeface="Times New Roman" pitchFamily="18" charset="0"/>
              </a:rPr>
              <a:t>disiplin kurulu üniversite yönetim kuruludur. Üniversiteye bağlı birimlerin yönetim kurulları disiplin kurulu olarak görev yapar. Rektörlüğe bağlı birimlerdeki disiplin kurulu; akademik personel ve daire başkanı kadrosunun dengi ve üstü kadrolarda bulunanlar için rektör yardımcısı başkanlığında üniversite yönetim kurulunca her takvim yılı başında belirlenen profesör unvanlı dört öğretim üyesinden, memurlar için ise Genel Sekreterin başkanlığında, Hukuk Müşaviri ile Personel Dairesi Başkanından oluşur. </a:t>
            </a:r>
          </a:p>
          <a:p>
            <a:pPr marL="0" indent="0">
              <a:buNone/>
            </a:pP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35223347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b="1" dirty="0" smtClean="0">
                <a:latin typeface="Times New Roman" pitchFamily="18" charset="0"/>
                <a:cs typeface="Times New Roman" pitchFamily="18" charset="0"/>
              </a:rPr>
              <a:t/>
            </a:r>
            <a:br>
              <a:rPr lang="tr-TR" sz="3600" b="1" dirty="0" smtClean="0">
                <a:latin typeface="Times New Roman" pitchFamily="18" charset="0"/>
                <a:cs typeface="Times New Roman" pitchFamily="18" charset="0"/>
              </a:rPr>
            </a:br>
            <a:r>
              <a:rPr lang="tr-TR" sz="3600" b="1" dirty="0" smtClean="0">
                <a:latin typeface="Times New Roman" pitchFamily="18" charset="0"/>
                <a:cs typeface="Times New Roman" pitchFamily="18" charset="0"/>
              </a:rPr>
              <a:t>Disiplin </a:t>
            </a:r>
            <a:r>
              <a:rPr lang="tr-TR" sz="3600" b="1" dirty="0">
                <a:latin typeface="Times New Roman" pitchFamily="18" charset="0"/>
                <a:cs typeface="Times New Roman" pitchFamily="18" charset="0"/>
              </a:rPr>
              <a:t>Kurulları Oluşturulurken Dikkat Edilmesi Gereken Hususlar</a:t>
            </a:r>
            <a:r>
              <a:rPr lang="tr-TR" sz="3600" dirty="0">
                <a:latin typeface="Times New Roman" pitchFamily="18" charset="0"/>
                <a:cs typeface="Times New Roman" pitchFamily="18" charset="0"/>
              </a:rPr>
              <a:t/>
            </a:r>
            <a:br>
              <a:rPr lang="tr-TR" sz="3600" dirty="0">
                <a:latin typeface="Times New Roman" pitchFamily="18" charset="0"/>
                <a:cs typeface="Times New Roman" pitchFamily="18" charset="0"/>
              </a:rPr>
            </a:br>
            <a:endParaRPr lang="tr-TR" sz="3600"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marL="0" indent="0" algn="just">
              <a:buNone/>
            </a:pPr>
            <a:r>
              <a:rPr lang="tr-TR" sz="2400" dirty="0" smtClean="0">
                <a:latin typeface="Times New Roman" pitchFamily="18" charset="0"/>
                <a:cs typeface="Times New Roman" pitchFamily="18" charset="0"/>
              </a:rPr>
              <a:t>	1-</a:t>
            </a:r>
            <a:r>
              <a:rPr lang="tr-TR" sz="2400" dirty="0">
                <a:latin typeface="Times New Roman" pitchFamily="18" charset="0"/>
                <a:cs typeface="Times New Roman" pitchFamily="18" charset="0"/>
              </a:rPr>
              <a:t>) Yüksek Disiplin Kurulu hariç, disiplin kurullarında profesörlerle ilgili hususların görüşülmesinde doçent ve </a:t>
            </a:r>
            <a:r>
              <a:rPr lang="tr-TR" sz="2400" dirty="0" smtClean="0">
                <a:latin typeface="Times New Roman" pitchFamily="18" charset="0"/>
                <a:cs typeface="Times New Roman" pitchFamily="18" charset="0"/>
              </a:rPr>
              <a:t>doktor öğretim üyeleri, </a:t>
            </a:r>
            <a:r>
              <a:rPr lang="tr-TR" sz="2400" dirty="0">
                <a:latin typeface="Times New Roman" pitchFamily="18" charset="0"/>
                <a:cs typeface="Times New Roman" pitchFamily="18" charset="0"/>
              </a:rPr>
              <a:t>doçentlerle ilgili hususların görüşülmesinde </a:t>
            </a:r>
            <a:r>
              <a:rPr lang="tr-TR" sz="2400" dirty="0">
                <a:latin typeface="Times New Roman" pitchFamily="18" charset="0"/>
                <a:cs typeface="Times New Roman" pitchFamily="18" charset="0"/>
              </a:rPr>
              <a:t>doktor öğretim üyeleri </a:t>
            </a:r>
            <a:r>
              <a:rPr lang="tr-TR" sz="2400" dirty="0">
                <a:latin typeface="Times New Roman" pitchFamily="18" charset="0"/>
                <a:cs typeface="Times New Roman" pitchFamily="18" charset="0"/>
              </a:rPr>
              <a:t>ve kendileri ile ilgili hususların görüşülmesinde ilgili üyeler görüşmelere katılamazlar</a:t>
            </a:r>
            <a:r>
              <a:rPr lang="tr-TR" sz="2400" dirty="0" smtClean="0">
                <a:latin typeface="Times New Roman" pitchFamily="18" charset="0"/>
                <a:cs typeface="Times New Roman" pitchFamily="18" charset="0"/>
              </a:rPr>
              <a:t>. </a:t>
            </a:r>
            <a:endParaRPr lang="tr-TR" sz="2400" dirty="0">
              <a:latin typeface="Times New Roman" pitchFamily="18" charset="0"/>
              <a:cs typeface="Times New Roman" pitchFamily="18" charset="0"/>
            </a:endParaRPr>
          </a:p>
          <a:p>
            <a:pPr marL="0" indent="0" algn="just">
              <a:buNone/>
            </a:pPr>
            <a:r>
              <a:rPr lang="tr-TR" sz="2400" dirty="0" smtClean="0">
                <a:latin typeface="Times New Roman" pitchFamily="18" charset="0"/>
                <a:cs typeface="Times New Roman" pitchFamily="18" charset="0"/>
              </a:rPr>
              <a:t>	2-</a:t>
            </a:r>
            <a:r>
              <a:rPr lang="tr-TR" sz="2400" dirty="0">
                <a:latin typeface="Times New Roman" pitchFamily="18" charset="0"/>
                <a:cs typeface="Times New Roman" pitchFamily="18" charset="0"/>
              </a:rPr>
              <a:t>) Soruşturmada görev alanlar disiplin kurullarındaki oylamalara, disiplin kurulunda görev alanlar ile disiplin cezası verenler bu cezalara itirazların görüşüldüğü kurullardaki oylamalara katılamazlar.</a:t>
            </a:r>
          </a:p>
          <a:p>
            <a:pPr marL="0" indent="0" algn="just">
              <a:buNone/>
            </a:pP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212668482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548680"/>
            <a:ext cx="7560840" cy="5262979"/>
          </a:xfrm>
          <a:prstGeom prst="rect">
            <a:avLst/>
          </a:prstGeom>
        </p:spPr>
        <p:txBody>
          <a:bodyPr wrap="square">
            <a:spAutoFit/>
          </a:bodyPr>
          <a:lstStyle/>
          <a:p>
            <a:pPr algn="just"/>
            <a:r>
              <a:rPr lang="tr-TR" sz="2400"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3-</a:t>
            </a:r>
            <a:r>
              <a:rPr lang="tr-TR" sz="2400" dirty="0">
                <a:latin typeface="Times New Roman" pitchFamily="18" charset="0"/>
                <a:cs typeface="Times New Roman" pitchFamily="18" charset="0"/>
              </a:rPr>
              <a:t>) Herhangi bir sebeple disiplin kurullarının teşekkül edememesi halinde eksik üyelikler eşdeğer unvana sahip öğretim üyeleri arasından senato tarafından belirlenen üyelerce tamamlanır</a:t>
            </a:r>
            <a:r>
              <a:rPr lang="tr-TR" sz="2400" dirty="0" smtClean="0">
                <a:latin typeface="Times New Roman" pitchFamily="18" charset="0"/>
                <a:cs typeface="Times New Roman" pitchFamily="18" charset="0"/>
              </a:rPr>
              <a:t>.</a:t>
            </a:r>
          </a:p>
          <a:p>
            <a:pPr algn="just"/>
            <a:endParaRPr lang="tr-TR" sz="2400" dirty="0">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	4-</a:t>
            </a:r>
            <a:r>
              <a:rPr lang="tr-TR" sz="2400" dirty="0">
                <a:latin typeface="Times New Roman" pitchFamily="18" charset="0"/>
                <a:cs typeface="Times New Roman" pitchFamily="18" charset="0"/>
              </a:rPr>
              <a:t>) Disiplin kurullarında her üye oyunu kabul veya ret yoluyla vermekle görevlidir. Çekimser oy kullanılmaz. Toplantı nisabı, kurul üye tamsayısının yarısından fazlasıdır. Kararlar toplantıya katılanların salt çoğunluğu ile alınır</a:t>
            </a:r>
            <a:r>
              <a:rPr lang="tr-TR" sz="2400" dirty="0" smtClean="0">
                <a:latin typeface="Times New Roman" pitchFamily="18" charset="0"/>
                <a:cs typeface="Times New Roman" pitchFamily="18" charset="0"/>
              </a:rPr>
              <a:t>.</a:t>
            </a:r>
          </a:p>
          <a:p>
            <a:pPr algn="just"/>
            <a:endParaRPr lang="tr-TR" sz="2400" dirty="0">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5-</a:t>
            </a:r>
            <a:r>
              <a:rPr lang="tr-TR" sz="2400" b="1" dirty="0">
                <a:latin typeface="Times New Roman" pitchFamily="18" charset="0"/>
                <a:cs typeface="Times New Roman" pitchFamily="18" charset="0"/>
              </a:rPr>
              <a:t>) Disiplin kurullarında yer alan üyeler çeşitli sıfatlarla ya da vekaleten yürüttükleri görevler nedeniyle birden fazla oy kullanamaz.</a:t>
            </a:r>
          </a:p>
          <a:p>
            <a:pPr algn="just"/>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648805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908720"/>
            <a:ext cx="7704856" cy="4801314"/>
          </a:xfrm>
          <a:prstGeom prst="rect">
            <a:avLst/>
          </a:prstGeom>
        </p:spPr>
        <p:txBody>
          <a:bodyPr wrap="square">
            <a:spAutoFit/>
          </a:bodyPr>
          <a:lstStyle/>
          <a:p>
            <a:pPr algn="just"/>
            <a:r>
              <a:rPr lang="tr-TR" sz="3000" b="1" dirty="0" smtClean="0">
                <a:latin typeface="Times New Roman" pitchFamily="18" charset="0"/>
                <a:cs typeface="Times New Roman" pitchFamily="18" charset="0"/>
              </a:rPr>
              <a:t>2-</a:t>
            </a:r>
            <a:r>
              <a:rPr lang="tr-TR" sz="3000" dirty="0" smtClean="0">
                <a:latin typeface="Times New Roman" pitchFamily="18" charset="0"/>
                <a:cs typeface="Times New Roman" pitchFamily="18" charset="0"/>
              </a:rPr>
              <a:t> </a:t>
            </a:r>
            <a:r>
              <a:rPr lang="tr-TR" sz="3000" dirty="0">
                <a:latin typeface="Times New Roman" pitchFamily="18" charset="0"/>
                <a:cs typeface="Times New Roman" pitchFamily="18" charset="0"/>
              </a:rPr>
              <a:t>İdari personel; 657 sayılı Devlet Memurları </a:t>
            </a:r>
            <a:r>
              <a:rPr lang="tr-TR" sz="3000" dirty="0" smtClean="0">
                <a:latin typeface="Times New Roman" pitchFamily="18" charset="0"/>
                <a:cs typeface="Times New Roman" pitchFamily="18" charset="0"/>
              </a:rPr>
              <a:t>Kanunu’na </a:t>
            </a:r>
            <a:r>
              <a:rPr lang="tr-TR" sz="3000" dirty="0">
                <a:latin typeface="Times New Roman" pitchFamily="18" charset="0"/>
                <a:cs typeface="Times New Roman" pitchFamily="18" charset="0"/>
              </a:rPr>
              <a:t>tabi olarak çalışan personel hakkında yürütülecek disiplin soruşturmalarında, 657 sayılı Devlet Memuru </a:t>
            </a:r>
            <a:r>
              <a:rPr lang="tr-TR" sz="3000" dirty="0" smtClean="0">
                <a:latin typeface="Times New Roman" pitchFamily="18" charset="0"/>
                <a:cs typeface="Times New Roman" pitchFamily="18" charset="0"/>
              </a:rPr>
              <a:t>Kanunu’nun </a:t>
            </a:r>
            <a:r>
              <a:rPr lang="tr-TR" sz="3000" dirty="0">
                <a:latin typeface="Times New Roman" pitchFamily="18" charset="0"/>
                <a:cs typeface="Times New Roman" pitchFamily="18" charset="0"/>
              </a:rPr>
              <a:t>125. maddesinde suçlar ve cezalar tek tek sayılmış olup, soruşturmaların bu madde hükümleri, </a:t>
            </a:r>
            <a:endParaRPr lang="tr-TR" sz="3000" dirty="0" smtClean="0">
              <a:latin typeface="Times New Roman" pitchFamily="18" charset="0"/>
              <a:cs typeface="Times New Roman" pitchFamily="18" charset="0"/>
            </a:endParaRPr>
          </a:p>
          <a:p>
            <a:endParaRPr lang="tr-TR" dirty="0" smtClean="0"/>
          </a:p>
          <a:p>
            <a:endParaRPr lang="tr-TR" dirty="0"/>
          </a:p>
          <a:p>
            <a:endParaRPr lang="tr-TR" dirty="0" smtClean="0"/>
          </a:p>
          <a:p>
            <a:endParaRPr lang="tr-TR" dirty="0"/>
          </a:p>
          <a:p>
            <a:endParaRPr lang="tr-TR" dirty="0" smtClean="0"/>
          </a:p>
          <a:p>
            <a:endParaRPr lang="tr-TR" dirty="0"/>
          </a:p>
          <a:p>
            <a:endParaRPr lang="tr-TR" dirty="0"/>
          </a:p>
        </p:txBody>
      </p:sp>
    </p:spTree>
    <p:extLst>
      <p:ext uri="{BB962C8B-B14F-4D97-AF65-F5344CB8AC3E}">
        <p14:creationId xmlns:p14="http://schemas.microsoft.com/office/powerpoint/2010/main" val="39848802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latin typeface="Times New Roman" pitchFamily="18" charset="0"/>
                <a:cs typeface="Times New Roman" pitchFamily="18" charset="0"/>
              </a:rPr>
              <a:t>Ceza Tebliği </a:t>
            </a:r>
            <a:r>
              <a:rPr lang="tr-TR" sz="3200" b="1" dirty="0" smtClean="0">
                <a:latin typeface="Times New Roman" pitchFamily="18" charset="0"/>
                <a:cs typeface="Times New Roman" pitchFamily="18" charset="0"/>
              </a:rPr>
              <a:t>ve </a:t>
            </a:r>
            <a:r>
              <a:rPr lang="tr-TR" sz="3200" b="1" dirty="0" smtClean="0">
                <a:latin typeface="Times New Roman" pitchFamily="18" charset="0"/>
                <a:cs typeface="Times New Roman" pitchFamily="18" charset="0"/>
              </a:rPr>
              <a:t>İtiraz</a:t>
            </a:r>
            <a:endParaRPr lang="tr-TR" sz="3200" b="1"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a:bodyPr>
          <a:lstStyle/>
          <a:p>
            <a:pPr marL="0" indent="0" algn="just">
              <a:buNone/>
            </a:pPr>
            <a:r>
              <a:rPr lang="tr-TR" sz="2800" dirty="0" smtClean="0">
                <a:latin typeface="Times New Roman" pitchFamily="18" charset="0"/>
                <a:cs typeface="Times New Roman" pitchFamily="18" charset="0"/>
              </a:rPr>
              <a:t>	1-</a:t>
            </a:r>
            <a:r>
              <a:rPr lang="tr-TR" sz="2800" dirty="0">
                <a:latin typeface="Times New Roman" pitchFamily="18" charset="0"/>
                <a:cs typeface="Times New Roman" pitchFamily="18" charset="0"/>
              </a:rPr>
              <a:t>) Disiplin cezası tebliğ yazısında, soruşturma konusu fiil ve verilen disiplin cezası açıkça belirtilir.  Ayrıca, verilen disiplin cezasına karşı itiraz usul ve süresi de belirtilir. İtiraz süresinin net olarak hesaplanabilmesi için ceza tebliğlerinin imza karşılığı ve tebliğ tarihi belirlenecek şekilde yapılması önem arz etmektedir. Posta yoluyla yapılan ceza tebliğleri ise muhakkak iadeli taahhütlü posta ile gönderilmelidir.</a:t>
            </a:r>
          </a:p>
        </p:txBody>
      </p:sp>
    </p:spTree>
    <p:extLst>
      <p:ext uri="{BB962C8B-B14F-4D97-AF65-F5344CB8AC3E}">
        <p14:creationId xmlns:p14="http://schemas.microsoft.com/office/powerpoint/2010/main" val="35925026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548681"/>
            <a:ext cx="8208912" cy="5262979"/>
          </a:xfrm>
          <a:prstGeom prst="rect">
            <a:avLst/>
          </a:prstGeom>
        </p:spPr>
        <p:txBody>
          <a:bodyPr wrap="square">
            <a:spAutoFit/>
          </a:bodyPr>
          <a:lstStyle/>
          <a:p>
            <a:pPr algn="just"/>
            <a:r>
              <a:rPr lang="tr-TR" sz="2400" dirty="0" smtClean="0">
                <a:latin typeface="Times New Roman" pitchFamily="18" charset="0"/>
                <a:cs typeface="Times New Roman" pitchFamily="18" charset="0"/>
              </a:rPr>
              <a:t>	2-</a:t>
            </a:r>
            <a:r>
              <a:rPr lang="tr-TR" sz="2400" dirty="0">
                <a:latin typeface="Times New Roman" pitchFamily="18" charset="0"/>
                <a:cs typeface="Times New Roman" pitchFamily="18" charset="0"/>
              </a:rPr>
              <a:t>) Disiplin cezalarına itiraz edilebilecek amir ve kurullar (Md. 53/F) şunlardır</a:t>
            </a:r>
            <a:r>
              <a:rPr lang="tr-TR" sz="2400" dirty="0" smtClean="0">
                <a:latin typeface="Times New Roman" pitchFamily="18" charset="0"/>
                <a:cs typeface="Times New Roman" pitchFamily="18" charset="0"/>
              </a:rPr>
              <a:t>:</a:t>
            </a:r>
          </a:p>
          <a:p>
            <a:pPr algn="just"/>
            <a:endParaRPr lang="tr-TR" sz="2400" dirty="0" smtClean="0">
              <a:latin typeface="Times New Roman" pitchFamily="18" charset="0"/>
              <a:cs typeface="Times New Roman" pitchFamily="18" charset="0"/>
            </a:endParaRPr>
          </a:p>
          <a:p>
            <a:pPr algn="just"/>
            <a:r>
              <a:rPr lang="tr-TR" sz="2400" dirty="0" smtClean="0">
                <a:latin typeface="Times New Roman" pitchFamily="18" charset="0"/>
                <a:cs typeface="Times New Roman" pitchFamily="18" charset="0"/>
              </a:rPr>
              <a:t>	a- </a:t>
            </a:r>
            <a:r>
              <a:rPr lang="tr-TR" sz="2400" dirty="0">
                <a:latin typeface="Times New Roman" pitchFamily="18" charset="0"/>
                <a:cs typeface="Times New Roman" pitchFamily="18" charset="0"/>
              </a:rPr>
              <a:t>Uyarma ve kınama cezalarına karşı itiraz, ilgilinin görevli olduğu birimin disiplin kuruluna, rektör tarafından verilen uyarma ve kınama cezalarına karşı üniversite disiplin kuruluna, rektörler ve bağımsız vakıf meslek yüksekokulu müdürleri için Yüksek Disiplin Kuruluna yapılabilir. Cezayı veren disiplin amiri disiplin kurullarına katılamaz</a:t>
            </a:r>
            <a:r>
              <a:rPr lang="tr-TR" sz="2400" dirty="0" smtClean="0">
                <a:latin typeface="Times New Roman" pitchFamily="18" charset="0"/>
                <a:cs typeface="Times New Roman" pitchFamily="18" charset="0"/>
              </a:rPr>
              <a:t>.</a:t>
            </a:r>
            <a:r>
              <a:rPr lang="tr-TR" sz="2400" dirty="0">
                <a:latin typeface="Times New Roman" pitchFamily="18" charset="0"/>
                <a:cs typeface="Times New Roman" pitchFamily="18" charset="0"/>
              </a:rPr>
              <a:t> Bu halde ilgili disiplin kuruluna, üyelerden en yüksek unvanlı öğretim üyesi, en yüksek unvanlı öğretim üyesinin birden fazla olması halinde en kıdemli üye, öğretim üyesi bulunmaması halinde en kıdemli öğretim görevlisi başkanlık eder.</a:t>
            </a:r>
          </a:p>
          <a:p>
            <a:pPr algn="just"/>
            <a:r>
              <a:rPr lang="tr-TR" sz="2400" dirty="0" smtClean="0">
                <a:latin typeface="Times New Roman" pitchFamily="18" charset="0"/>
                <a:cs typeface="Times New Roman" pitchFamily="18" charset="0"/>
              </a:rPr>
              <a:t> </a:t>
            </a: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36515623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692696"/>
            <a:ext cx="7992888" cy="5724644"/>
          </a:xfrm>
          <a:prstGeom prst="rect">
            <a:avLst/>
          </a:prstGeom>
        </p:spPr>
        <p:txBody>
          <a:bodyPr wrap="square">
            <a:spAutoFit/>
          </a:bodyPr>
          <a:lstStyle/>
          <a:p>
            <a:pPr algn="just"/>
            <a:r>
              <a:rPr lang="tr-TR" sz="2800" dirty="0" smtClean="0">
                <a:latin typeface="Times New Roman" pitchFamily="18" charset="0"/>
                <a:cs typeface="Times New Roman" pitchFamily="18" charset="0"/>
              </a:rPr>
              <a:t>	</a:t>
            </a:r>
            <a:r>
              <a:rPr lang="tr-TR" sz="2600" dirty="0" smtClean="0">
                <a:latin typeface="Times New Roman" pitchFamily="18" charset="0"/>
                <a:cs typeface="Times New Roman" pitchFamily="18" charset="0"/>
              </a:rPr>
              <a:t>b-Aylıktan </a:t>
            </a:r>
            <a:r>
              <a:rPr lang="tr-TR" sz="2600" dirty="0">
                <a:latin typeface="Times New Roman" pitchFamily="18" charset="0"/>
                <a:cs typeface="Times New Roman" pitchFamily="18" charset="0"/>
              </a:rPr>
              <a:t>veya ücretten kesme ve kademe ilerlemesinin durdurulması veya birden fazla ücretten kesme cezasına karşı itiraz ilgilinin görevli olduğu üniversite disiplin kuruluna, yükseköğretim üst kuruluşlarında görev yapan personel için Yüksek Disiplin Kuruluna yapılabilir</a:t>
            </a:r>
            <a:r>
              <a:rPr lang="tr-TR" sz="2600" dirty="0" smtClean="0">
                <a:latin typeface="Times New Roman" pitchFamily="18" charset="0"/>
                <a:cs typeface="Times New Roman" pitchFamily="18" charset="0"/>
              </a:rPr>
              <a:t>.</a:t>
            </a:r>
          </a:p>
          <a:p>
            <a:pPr algn="just"/>
            <a:r>
              <a:rPr lang="tr-TR" sz="2600" b="1" dirty="0" smtClean="0">
                <a:latin typeface="Times New Roman" pitchFamily="18" charset="0"/>
                <a:cs typeface="Times New Roman" pitchFamily="18" charset="0"/>
              </a:rPr>
              <a:t>	</a:t>
            </a:r>
            <a:r>
              <a:rPr lang="tr-TR" sz="2600" dirty="0" smtClean="0">
                <a:latin typeface="Times New Roman" pitchFamily="18" charset="0"/>
                <a:cs typeface="Times New Roman" pitchFamily="18" charset="0"/>
              </a:rPr>
              <a:t>3-</a:t>
            </a:r>
            <a:r>
              <a:rPr lang="tr-TR" sz="2600" dirty="0">
                <a:latin typeface="Times New Roman" pitchFamily="18" charset="0"/>
                <a:cs typeface="Times New Roman" pitchFamily="18" charset="0"/>
              </a:rPr>
              <a:t>) İtiraz süresi, cezanın tebliğ tarihinden itibaren yedi gündür. İtiraz mercileri, itiraz tarihinden itibaren altmış gün içinde karar verir. </a:t>
            </a:r>
            <a:r>
              <a:rPr lang="tr-TR" sz="2600" b="1" dirty="0">
                <a:latin typeface="Times New Roman" pitchFamily="18" charset="0"/>
                <a:cs typeface="Times New Roman" pitchFamily="18" charset="0"/>
              </a:rPr>
              <a:t>İtiraz mercileri itirazı kabul ya da reddedebilir.</a:t>
            </a:r>
            <a:r>
              <a:rPr lang="tr-TR" sz="2600" dirty="0">
                <a:latin typeface="Times New Roman" pitchFamily="18" charset="0"/>
                <a:cs typeface="Times New Roman" pitchFamily="18" charset="0"/>
              </a:rPr>
              <a:t> İtirazın kabul edilmesi halinde ceza tüm sonuçlarıyla ortadan kalkar, ancak ilgili disiplin amiri veya disiplin kurulu tarafından kabul gerekçesine uygun olarak en geç üç ay içerisinde yeni bir işlem tesis edilebilir</a:t>
            </a:r>
            <a:r>
              <a:rPr lang="tr-TR" sz="2600" dirty="0" smtClean="0">
                <a:latin typeface="Times New Roman" pitchFamily="18" charset="0"/>
                <a:cs typeface="Times New Roman" pitchFamily="18" charset="0"/>
              </a:rPr>
              <a:t>.</a:t>
            </a:r>
            <a:endParaRPr lang="tr-TR" sz="2800" dirty="0">
              <a:latin typeface="Times New Roman" pitchFamily="18" charset="0"/>
              <a:cs typeface="Times New Roman" pitchFamily="18" charset="0"/>
            </a:endParaRPr>
          </a:p>
        </p:txBody>
      </p:sp>
    </p:spTree>
    <p:extLst>
      <p:ext uri="{BB962C8B-B14F-4D97-AF65-F5344CB8AC3E}">
        <p14:creationId xmlns:p14="http://schemas.microsoft.com/office/powerpoint/2010/main" val="24920374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a:latin typeface="Times New Roman" pitchFamily="18" charset="0"/>
                <a:cs typeface="Times New Roman" pitchFamily="18" charset="0"/>
              </a:rPr>
              <a:t>KAYITLARIN TUTULMASI VE ÖZLÜK DOSYASINDA SAKLAMA</a:t>
            </a:r>
          </a:p>
        </p:txBody>
      </p:sp>
      <p:sp>
        <p:nvSpPr>
          <p:cNvPr id="3" name="İçerik Yer Tutucusu 2"/>
          <p:cNvSpPr>
            <a:spLocks noGrp="1"/>
          </p:cNvSpPr>
          <p:nvPr>
            <p:ph idx="1"/>
          </p:nvPr>
        </p:nvSpPr>
        <p:spPr/>
        <p:txBody>
          <a:bodyPr>
            <a:normAutofit lnSpcReduction="10000"/>
          </a:bodyPr>
          <a:lstStyle/>
          <a:p>
            <a:pPr marL="0" indent="0" algn="just">
              <a:buNone/>
            </a:pPr>
            <a:r>
              <a:rPr lang="tr-TR" sz="3000" b="1" dirty="0" smtClean="0">
                <a:latin typeface="Times New Roman" pitchFamily="18" charset="0"/>
                <a:cs typeface="Times New Roman" pitchFamily="18" charset="0"/>
              </a:rPr>
              <a:t>	1-</a:t>
            </a:r>
            <a:r>
              <a:rPr lang="tr-TR" sz="3000" b="1" dirty="0">
                <a:latin typeface="Times New Roman" pitchFamily="18" charset="0"/>
                <a:cs typeface="Times New Roman" pitchFamily="18" charset="0"/>
              </a:rPr>
              <a:t>)</a:t>
            </a:r>
            <a:r>
              <a:rPr lang="tr-TR" sz="3000" dirty="0">
                <a:latin typeface="Times New Roman" pitchFamily="18" charset="0"/>
                <a:cs typeface="Times New Roman" pitchFamily="18" charset="0"/>
              </a:rPr>
              <a:t> Açılan tüm disiplin soruşturmaları (ceza verilsin veya verilmesin), sayfa numaraları önceden konmuş ve sayfa sayısı kaydedilmiş bir defterin ayrı sayfalarına yazılır. Bu deftere soruşturmanın safahatı işlenir. Tek soruşturma ile birden fazla kişi hakkında soruşturma açılmış olsa bile soruşturma defterin tek sayfasına kaydedilir. Bütün dekanlıklarda, enstitülerde ve yüksekokullarda, o birimlerde açılan soruşturmaların işlendiği bir soruşturma defteri bulunmalıdır.</a:t>
            </a:r>
          </a:p>
          <a:p>
            <a:pPr marL="0" indent="0">
              <a:buNone/>
            </a:pPr>
            <a:endParaRPr lang="tr-TR" dirty="0"/>
          </a:p>
        </p:txBody>
      </p:sp>
    </p:spTree>
    <p:extLst>
      <p:ext uri="{BB962C8B-B14F-4D97-AF65-F5344CB8AC3E}">
        <p14:creationId xmlns:p14="http://schemas.microsoft.com/office/powerpoint/2010/main" val="35593233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548681"/>
            <a:ext cx="7920880" cy="5262979"/>
          </a:xfrm>
          <a:prstGeom prst="rect">
            <a:avLst/>
          </a:prstGeom>
        </p:spPr>
        <p:txBody>
          <a:bodyPr wrap="square">
            <a:spAutoFit/>
          </a:bodyPr>
          <a:lstStyle/>
          <a:p>
            <a:pPr algn="just"/>
            <a:r>
              <a:rPr lang="tr-TR" sz="2800" dirty="0" smtClean="0">
                <a:latin typeface="Times New Roman" pitchFamily="18" charset="0"/>
                <a:cs typeface="Times New Roman" pitchFamily="18" charset="0"/>
              </a:rPr>
              <a:t>	2-</a:t>
            </a:r>
            <a:r>
              <a:rPr lang="tr-TR" sz="2800" dirty="0">
                <a:latin typeface="Times New Roman" pitchFamily="18" charset="0"/>
                <a:cs typeface="Times New Roman" pitchFamily="18" charset="0"/>
              </a:rPr>
              <a:t>) Verilen tüm disiplin cezaları üst disiplin amirine ve Personel Daire Başkanlığına, “uyarma” ve “kınama” cezası dışındaki cezalar ayrıca Strateji Geliştirme Daire Başkanlığına ve maaş mutemetliğine bildirilir. Personel Daire Başkanlığı tarafından üniversite öğretim mesleğinden çıkarma cezası tüm yükseköğretim kurumlarına, kamu görevinden çıkarma cezası ise ayrıca Devlet Personel Başkanlığına bildirilir. Cezaların bilgi sistemlerine (PERSİS, YÖKSİS, DPB disiplin sistemi vb.) işlenmesi işlemi de Personel Daire Başkanlığınca yapılır.</a:t>
            </a:r>
          </a:p>
        </p:txBody>
      </p:sp>
    </p:spTree>
    <p:extLst>
      <p:ext uri="{BB962C8B-B14F-4D97-AF65-F5344CB8AC3E}">
        <p14:creationId xmlns:p14="http://schemas.microsoft.com/office/powerpoint/2010/main" val="14449462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55576" y="620689"/>
            <a:ext cx="7704856" cy="5262979"/>
          </a:xfrm>
          <a:prstGeom prst="rect">
            <a:avLst/>
          </a:prstGeom>
        </p:spPr>
        <p:txBody>
          <a:bodyPr wrap="square">
            <a:spAutoFit/>
          </a:bodyPr>
          <a:lstStyle/>
          <a:p>
            <a:pPr algn="just"/>
            <a:r>
              <a:rPr lang="tr-TR" sz="2800" b="1" dirty="0" smtClean="0">
                <a:latin typeface="Times New Roman" pitchFamily="18" charset="0"/>
                <a:cs typeface="Times New Roman" pitchFamily="18" charset="0"/>
              </a:rPr>
              <a:t>	3-</a:t>
            </a:r>
            <a:r>
              <a:rPr lang="tr-TR" sz="2800" b="1" dirty="0">
                <a:latin typeface="Times New Roman" pitchFamily="18" charset="0"/>
                <a:cs typeface="Times New Roman" pitchFamily="18" charset="0"/>
              </a:rPr>
              <a:t>) </a:t>
            </a:r>
            <a:r>
              <a:rPr lang="tr-TR" sz="2800" dirty="0">
                <a:latin typeface="Times New Roman" pitchFamily="18" charset="0"/>
                <a:cs typeface="Times New Roman" pitchFamily="18" charset="0"/>
              </a:rPr>
              <a:t>Disiplin cezaları ilgililerin özlük dosyalarında saklanır. Uyarma ve kınama cezalarının uygulanmasından itibaren beş yıl, aylıktan kesme ve kademe ilerlemesinin durdurulması cezalarının uygulanmasından itibaren on yıl sonra atamaya yetkili amire başvurularak verilmiş olan cezaların özlük dosyasından silinmesi talep edilebilir. İlgilinin, bu süreler içerisindeki davranışları, isteğini haklı kılacak nitelikte görülürse, talep yerine getirilir. Atamaya yetkili amir kararını verirken, ilgili kişinin birim amirlerinin görüşlerine de başvurabilir</a:t>
            </a:r>
            <a:r>
              <a:rPr lang="tr-TR" sz="2800" dirty="0" smtClean="0">
                <a:latin typeface="Times New Roman" pitchFamily="18" charset="0"/>
                <a:cs typeface="Times New Roman" pitchFamily="18" charset="0"/>
              </a:rPr>
              <a:t>. </a:t>
            </a:r>
            <a:endParaRPr lang="tr-TR" sz="2800" dirty="0">
              <a:latin typeface="Times New Roman" pitchFamily="18" charset="0"/>
              <a:cs typeface="Times New Roman" pitchFamily="18" charset="0"/>
            </a:endParaRPr>
          </a:p>
        </p:txBody>
      </p:sp>
    </p:spTree>
    <p:extLst>
      <p:ext uri="{BB962C8B-B14F-4D97-AF65-F5344CB8AC3E}">
        <p14:creationId xmlns:p14="http://schemas.microsoft.com/office/powerpoint/2010/main" val="16887330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7584" y="764704"/>
            <a:ext cx="7704856" cy="3970318"/>
          </a:xfrm>
          <a:prstGeom prst="rect">
            <a:avLst/>
          </a:prstGeom>
        </p:spPr>
        <p:txBody>
          <a:bodyPr wrap="square">
            <a:spAutoFit/>
          </a:bodyPr>
          <a:lstStyle/>
          <a:p>
            <a:pPr algn="just"/>
            <a:r>
              <a:rPr lang="tr-TR" sz="2800" b="1" dirty="0" smtClean="0">
                <a:latin typeface="Times New Roman" pitchFamily="18" charset="0"/>
                <a:cs typeface="Times New Roman" pitchFamily="18" charset="0"/>
              </a:rPr>
              <a:t>	4-</a:t>
            </a:r>
            <a:r>
              <a:rPr lang="tr-TR" sz="2800" b="1" dirty="0">
                <a:latin typeface="Times New Roman" pitchFamily="18" charset="0"/>
                <a:cs typeface="Times New Roman" pitchFamily="18" charset="0"/>
              </a:rPr>
              <a:t>) </a:t>
            </a:r>
            <a:r>
              <a:rPr lang="tr-TR" sz="2800" dirty="0">
                <a:latin typeface="Times New Roman" pitchFamily="18" charset="0"/>
                <a:cs typeface="Times New Roman" pitchFamily="18" charset="0"/>
              </a:rPr>
              <a:t>Kişilerle olan tüm yazışmalar iadeli taahhütlü postayla yapılır. Evrakın elden verilmesi halinde alınacak imzalı belge dosyada muhafaza edilir. Diğer hususlarda 7201 sayılı Tebligat Kanunu hükümleri uygulanır. Zimmet defteri ile tebligat yapılması durumunda, zimmet defterine tebliğ tarihi mutlaka işlenmeli ve defterin ilgili sayfasının fotokopisinin onaylı bir örneği soruşturma dosyasına eklenmelidir.</a:t>
            </a:r>
          </a:p>
        </p:txBody>
      </p:sp>
    </p:spTree>
    <p:extLst>
      <p:ext uri="{BB962C8B-B14F-4D97-AF65-F5344CB8AC3E}">
        <p14:creationId xmlns:p14="http://schemas.microsoft.com/office/powerpoint/2010/main" val="1784127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980728"/>
            <a:ext cx="8064896" cy="5355312"/>
          </a:xfrm>
          <a:prstGeom prst="rect">
            <a:avLst/>
          </a:prstGeom>
        </p:spPr>
        <p:txBody>
          <a:bodyPr wrap="square">
            <a:spAutoFit/>
          </a:bodyPr>
          <a:lstStyle/>
          <a:p>
            <a:pPr algn="just"/>
            <a:r>
              <a:rPr lang="tr-TR" sz="3000" b="1" dirty="0" smtClean="0">
                <a:latin typeface="Times New Roman" pitchFamily="18" charset="0"/>
                <a:cs typeface="Times New Roman" pitchFamily="18" charset="0"/>
              </a:rPr>
              <a:t>3-</a:t>
            </a:r>
            <a:r>
              <a:rPr lang="tr-TR" sz="3000" dirty="0" smtClean="0">
                <a:latin typeface="Times New Roman" pitchFamily="18" charset="0"/>
                <a:cs typeface="Times New Roman" pitchFamily="18" charset="0"/>
              </a:rPr>
              <a:t> </a:t>
            </a:r>
            <a:r>
              <a:rPr lang="tr-TR" sz="3000" dirty="0">
                <a:latin typeface="Times New Roman" pitchFamily="18" charset="0"/>
                <a:cs typeface="Times New Roman" pitchFamily="18" charset="0"/>
              </a:rPr>
              <a:t>Yukarıda sayılanların dışında kalan ve iş sözleşmesiyle çalışan personelin disiplin soruşturmalarının, 22.5.2003 tarih ve 4857 sayılı İş Kanunu ve iş sözleşmesi veya toplu iş sözleşmesi hükümleri esas alınarak tamamlanması gerekmektedir</a:t>
            </a:r>
            <a:r>
              <a:rPr lang="tr-TR" sz="3000" dirty="0" smtClean="0">
                <a:latin typeface="Times New Roman" pitchFamily="18" charset="0"/>
                <a:cs typeface="Times New Roman" pitchFamily="18" charset="0"/>
              </a:rPr>
              <a:t>.</a:t>
            </a:r>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a:p>
        </p:txBody>
      </p:sp>
    </p:spTree>
    <p:extLst>
      <p:ext uri="{BB962C8B-B14F-4D97-AF65-F5344CB8AC3E}">
        <p14:creationId xmlns:p14="http://schemas.microsoft.com/office/powerpoint/2010/main" val="2115236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50106"/>
          </a:xfrm>
        </p:spPr>
        <p:txBody>
          <a:bodyPr>
            <a:normAutofit/>
          </a:bodyPr>
          <a:lstStyle/>
          <a:p>
            <a:r>
              <a:rPr lang="tr-TR" sz="3000" b="1" dirty="0" smtClean="0">
                <a:latin typeface="Times New Roman" pitchFamily="18" charset="0"/>
                <a:cs typeface="Times New Roman" pitchFamily="18" charset="0"/>
              </a:rPr>
              <a:t>DİSİPLİN CEZALARI</a:t>
            </a:r>
            <a:endParaRPr lang="tr-TR" sz="3000" b="1" dirty="0">
              <a:latin typeface="Times New Roman" pitchFamily="18" charset="0"/>
              <a:cs typeface="Times New Roman" pitchFamily="18" charset="0"/>
            </a:endParaRPr>
          </a:p>
        </p:txBody>
      </p:sp>
      <p:sp>
        <p:nvSpPr>
          <p:cNvPr id="3" name="Metin Yer Tutucusu 2"/>
          <p:cNvSpPr>
            <a:spLocks noGrp="1"/>
          </p:cNvSpPr>
          <p:nvPr>
            <p:ph type="body" idx="1"/>
          </p:nvPr>
        </p:nvSpPr>
        <p:spPr>
          <a:xfrm>
            <a:off x="457200" y="1196753"/>
            <a:ext cx="4040188" cy="648072"/>
          </a:xfrm>
        </p:spPr>
        <p:txBody>
          <a:bodyPr>
            <a:normAutofit fontScale="70000" lnSpcReduction="20000"/>
          </a:bodyPr>
          <a:lstStyle/>
          <a:p>
            <a:r>
              <a:rPr lang="tr-TR" dirty="0">
                <a:latin typeface="Times New Roman" pitchFamily="18" charset="0"/>
                <a:cs typeface="Times New Roman" pitchFamily="18" charset="0"/>
              </a:rPr>
              <a:t>2547 sayılı Kanun’un 53/b maddesinde öngörülen disiplin cezaları</a:t>
            </a:r>
          </a:p>
        </p:txBody>
      </p:sp>
      <p:sp>
        <p:nvSpPr>
          <p:cNvPr id="4" name="İçerik Yer Tutucusu 3"/>
          <p:cNvSpPr>
            <a:spLocks noGrp="1"/>
          </p:cNvSpPr>
          <p:nvPr>
            <p:ph sz="half" idx="2"/>
          </p:nvPr>
        </p:nvSpPr>
        <p:spPr>
          <a:xfrm>
            <a:off x="457200" y="2060848"/>
            <a:ext cx="4040188" cy="4065315"/>
          </a:xfrm>
        </p:spPr>
        <p:txBody>
          <a:bodyPr>
            <a:normAutofit fontScale="92500"/>
          </a:bodyPr>
          <a:lstStyle/>
          <a:p>
            <a:pPr>
              <a:buFont typeface="Wingdings" pitchFamily="2" charset="2"/>
              <a:buChar char="ü"/>
            </a:pPr>
            <a:r>
              <a:rPr lang="tr-TR" dirty="0" smtClean="0">
                <a:latin typeface="Times New Roman" pitchFamily="18" charset="0"/>
                <a:cs typeface="Times New Roman" pitchFamily="18" charset="0"/>
              </a:rPr>
              <a:t>Uyarma</a:t>
            </a:r>
          </a:p>
          <a:p>
            <a:pPr>
              <a:buFont typeface="Wingdings" pitchFamily="2" charset="2"/>
              <a:buChar char="ü"/>
            </a:pPr>
            <a:r>
              <a:rPr lang="tr-TR" dirty="0">
                <a:latin typeface="Times New Roman" pitchFamily="18" charset="0"/>
                <a:cs typeface="Times New Roman" pitchFamily="18" charset="0"/>
              </a:rPr>
              <a:t>Kınama </a:t>
            </a:r>
            <a:endParaRPr lang="tr-TR" dirty="0" smtClean="0">
              <a:latin typeface="Times New Roman" pitchFamily="18" charset="0"/>
              <a:cs typeface="Times New Roman" pitchFamily="18" charset="0"/>
            </a:endParaRPr>
          </a:p>
          <a:p>
            <a:pPr>
              <a:buFont typeface="Wingdings" pitchFamily="2" charset="2"/>
              <a:buChar char="ü"/>
            </a:pPr>
            <a:r>
              <a:rPr lang="tr-TR" dirty="0">
                <a:latin typeface="Times New Roman" pitchFamily="18" charset="0"/>
                <a:cs typeface="Times New Roman" pitchFamily="18" charset="0"/>
              </a:rPr>
              <a:t>Aylıktan veya ücretten kesme </a:t>
            </a:r>
            <a:endParaRPr lang="tr-TR" dirty="0" smtClean="0">
              <a:latin typeface="Times New Roman" pitchFamily="18" charset="0"/>
              <a:cs typeface="Times New Roman" pitchFamily="18" charset="0"/>
            </a:endParaRPr>
          </a:p>
          <a:p>
            <a:pPr>
              <a:buFont typeface="Wingdings" pitchFamily="2" charset="2"/>
              <a:buChar char="ü"/>
            </a:pPr>
            <a:r>
              <a:rPr lang="tr-TR" dirty="0">
                <a:latin typeface="Times New Roman" pitchFamily="18" charset="0"/>
                <a:cs typeface="Times New Roman" pitchFamily="18" charset="0"/>
              </a:rPr>
              <a:t>Kademe ilerlemesinin durdurulması veya birden fazla ücretten kesme </a:t>
            </a:r>
            <a:endParaRPr lang="tr-TR" dirty="0" smtClean="0">
              <a:latin typeface="Times New Roman" pitchFamily="18" charset="0"/>
              <a:cs typeface="Times New Roman" pitchFamily="18" charset="0"/>
            </a:endParaRPr>
          </a:p>
          <a:p>
            <a:pPr>
              <a:buFont typeface="Wingdings" pitchFamily="2" charset="2"/>
              <a:buChar char="ü"/>
            </a:pPr>
            <a:r>
              <a:rPr lang="tr-TR" dirty="0">
                <a:latin typeface="Times New Roman" pitchFamily="18" charset="0"/>
                <a:cs typeface="Times New Roman" pitchFamily="18" charset="0"/>
              </a:rPr>
              <a:t>Üniversite öğretim mesleğinden </a:t>
            </a:r>
            <a:r>
              <a:rPr lang="tr-TR" dirty="0" smtClean="0">
                <a:latin typeface="Times New Roman" pitchFamily="18" charset="0"/>
                <a:cs typeface="Times New Roman" pitchFamily="18" charset="0"/>
              </a:rPr>
              <a:t>çıkarma</a:t>
            </a:r>
          </a:p>
          <a:p>
            <a:pPr>
              <a:buFont typeface="Wingdings" pitchFamily="2" charset="2"/>
              <a:buChar char="ü"/>
            </a:pPr>
            <a:r>
              <a:rPr lang="tr-TR" dirty="0">
                <a:latin typeface="Times New Roman" pitchFamily="18" charset="0"/>
                <a:cs typeface="Times New Roman" pitchFamily="18" charset="0"/>
              </a:rPr>
              <a:t>Kamu görevinden çıkarmadır.</a:t>
            </a:r>
          </a:p>
          <a:p>
            <a:pPr marL="0" indent="0">
              <a:buNone/>
            </a:pPr>
            <a:r>
              <a:rPr lang="tr-TR" dirty="0" smtClean="0"/>
              <a:t> </a:t>
            </a:r>
            <a:endParaRPr lang="tr-TR" dirty="0"/>
          </a:p>
        </p:txBody>
      </p:sp>
      <p:sp>
        <p:nvSpPr>
          <p:cNvPr id="5" name="Metin Yer Tutucusu 4"/>
          <p:cNvSpPr>
            <a:spLocks noGrp="1"/>
          </p:cNvSpPr>
          <p:nvPr>
            <p:ph type="body" sz="quarter" idx="3"/>
          </p:nvPr>
        </p:nvSpPr>
        <p:spPr>
          <a:xfrm>
            <a:off x="4645025" y="1268761"/>
            <a:ext cx="4041775" cy="576064"/>
          </a:xfrm>
        </p:spPr>
        <p:txBody>
          <a:bodyPr>
            <a:normAutofit fontScale="62500" lnSpcReduction="20000"/>
          </a:bodyPr>
          <a:lstStyle/>
          <a:p>
            <a:r>
              <a:rPr lang="tr-TR" dirty="0">
                <a:latin typeface="Times New Roman" pitchFamily="18" charset="0"/>
                <a:cs typeface="Times New Roman" pitchFamily="18" charset="0"/>
              </a:rPr>
              <a:t>657 sayılı Devlet Memurları Kanununun 125 inci maddesinde öngörülen disiplin cezaları </a:t>
            </a:r>
          </a:p>
        </p:txBody>
      </p:sp>
      <p:sp>
        <p:nvSpPr>
          <p:cNvPr id="6" name="İçerik Yer Tutucusu 5"/>
          <p:cNvSpPr>
            <a:spLocks noGrp="1"/>
          </p:cNvSpPr>
          <p:nvPr>
            <p:ph sz="quarter" idx="4"/>
          </p:nvPr>
        </p:nvSpPr>
        <p:spPr>
          <a:xfrm>
            <a:off x="4645025" y="1988840"/>
            <a:ext cx="4041775" cy="4137323"/>
          </a:xfrm>
        </p:spPr>
        <p:txBody>
          <a:bodyPr/>
          <a:lstStyle/>
          <a:p>
            <a:pPr>
              <a:buFont typeface="Wingdings" pitchFamily="2" charset="2"/>
              <a:buChar char="ü"/>
            </a:pPr>
            <a:r>
              <a:rPr lang="tr-TR" dirty="0">
                <a:latin typeface="Times New Roman" pitchFamily="18" charset="0"/>
                <a:cs typeface="Times New Roman" pitchFamily="18" charset="0"/>
              </a:rPr>
              <a:t>Uyarma</a:t>
            </a:r>
          </a:p>
          <a:p>
            <a:pPr>
              <a:buFont typeface="Wingdings" pitchFamily="2" charset="2"/>
              <a:buChar char="ü"/>
            </a:pPr>
            <a:r>
              <a:rPr lang="tr-TR" dirty="0">
                <a:latin typeface="Times New Roman" pitchFamily="18" charset="0"/>
                <a:cs typeface="Times New Roman" pitchFamily="18" charset="0"/>
              </a:rPr>
              <a:t>Kınama </a:t>
            </a:r>
          </a:p>
          <a:p>
            <a:pPr>
              <a:buFont typeface="Wingdings" pitchFamily="2" charset="2"/>
              <a:buChar char="ü"/>
            </a:pPr>
            <a:r>
              <a:rPr lang="tr-TR" dirty="0">
                <a:latin typeface="Times New Roman" pitchFamily="18" charset="0"/>
                <a:cs typeface="Times New Roman" pitchFamily="18" charset="0"/>
              </a:rPr>
              <a:t>Aylıktan </a:t>
            </a:r>
            <a:r>
              <a:rPr lang="tr-TR" dirty="0" smtClean="0">
                <a:latin typeface="Times New Roman" pitchFamily="18" charset="0"/>
                <a:cs typeface="Times New Roman" pitchFamily="18" charset="0"/>
              </a:rPr>
              <a:t>kesme </a:t>
            </a:r>
            <a:endParaRPr lang="tr-TR" dirty="0">
              <a:latin typeface="Times New Roman" pitchFamily="18" charset="0"/>
              <a:cs typeface="Times New Roman" pitchFamily="18" charset="0"/>
            </a:endParaRPr>
          </a:p>
          <a:p>
            <a:pPr>
              <a:buFont typeface="Wingdings" pitchFamily="2" charset="2"/>
              <a:buChar char="ü"/>
            </a:pPr>
            <a:r>
              <a:rPr lang="tr-TR" dirty="0">
                <a:latin typeface="Times New Roman" pitchFamily="18" charset="0"/>
                <a:cs typeface="Times New Roman" pitchFamily="18" charset="0"/>
              </a:rPr>
              <a:t>Kademe ilerlemesinin </a:t>
            </a:r>
            <a:r>
              <a:rPr lang="tr-TR" dirty="0" smtClean="0">
                <a:latin typeface="Times New Roman" pitchFamily="18" charset="0"/>
                <a:cs typeface="Times New Roman" pitchFamily="18" charset="0"/>
              </a:rPr>
              <a:t>durdurulması</a:t>
            </a:r>
            <a:endParaRPr lang="tr-TR" dirty="0">
              <a:latin typeface="Times New Roman" pitchFamily="18" charset="0"/>
              <a:cs typeface="Times New Roman" pitchFamily="18" charset="0"/>
            </a:endParaRPr>
          </a:p>
          <a:p>
            <a:pPr>
              <a:buFont typeface="Wingdings" pitchFamily="2" charset="2"/>
              <a:buChar char="ü"/>
            </a:pPr>
            <a:r>
              <a:rPr lang="tr-TR" dirty="0">
                <a:latin typeface="Times New Roman" pitchFamily="18" charset="0"/>
                <a:cs typeface="Times New Roman" pitchFamily="18" charset="0"/>
              </a:rPr>
              <a:t>Devlet memurluğundan çıkarmadır.</a:t>
            </a:r>
            <a:endParaRPr lang="tr-TR" dirty="0"/>
          </a:p>
        </p:txBody>
      </p:sp>
    </p:spTree>
    <p:extLst>
      <p:ext uri="{BB962C8B-B14F-4D97-AF65-F5344CB8AC3E}">
        <p14:creationId xmlns:p14="http://schemas.microsoft.com/office/powerpoint/2010/main" val="2322269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400" b="1" dirty="0" smtClean="0">
                <a:latin typeface="Times New Roman" pitchFamily="18" charset="0"/>
                <a:cs typeface="Times New Roman" pitchFamily="18" charset="0"/>
              </a:rPr>
              <a:t>2547 Sayılı Yükseköğretim Kanunu’na Göre</a:t>
            </a:r>
            <a:br>
              <a:rPr lang="tr-TR" sz="2400" b="1" dirty="0" smtClean="0">
                <a:latin typeface="Times New Roman" pitchFamily="18" charset="0"/>
                <a:cs typeface="Times New Roman" pitchFamily="18" charset="0"/>
              </a:rPr>
            </a:br>
            <a:r>
              <a:rPr lang="tr-TR" sz="2400" b="1" dirty="0" smtClean="0">
                <a:latin typeface="Times New Roman" pitchFamily="18" charset="0"/>
                <a:cs typeface="Times New Roman" pitchFamily="18" charset="0"/>
              </a:rPr>
              <a:t>Uyarma Cezası Gerektiren Fiiller</a:t>
            </a:r>
            <a:endParaRPr lang="tr-TR" sz="2400" b="1"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lnSpcReduction="10000"/>
          </a:bodyPr>
          <a:lstStyle/>
          <a:p>
            <a:pPr marL="514350" indent="-514350" algn="just">
              <a:buAutoNum type="alphaLcParenR"/>
            </a:pPr>
            <a:r>
              <a:rPr lang="tr-TR" sz="2800" dirty="0" smtClean="0">
                <a:latin typeface="Times New Roman" pitchFamily="18" charset="0"/>
                <a:cs typeface="Times New Roman" pitchFamily="18" charset="0"/>
              </a:rPr>
              <a:t>Maiyetindeki </a:t>
            </a:r>
            <a:r>
              <a:rPr lang="tr-TR" sz="2800" dirty="0">
                <a:latin typeface="Times New Roman" pitchFamily="18" charset="0"/>
                <a:cs typeface="Times New Roman" pitchFamily="18" charset="0"/>
              </a:rPr>
              <a:t>elemanların yetiştirilmesinde özen </a:t>
            </a:r>
            <a:r>
              <a:rPr lang="tr-TR" sz="2800" dirty="0" smtClean="0">
                <a:latin typeface="Times New Roman" pitchFamily="18" charset="0"/>
                <a:cs typeface="Times New Roman" pitchFamily="18" charset="0"/>
              </a:rPr>
              <a:t>göstermemek</a:t>
            </a:r>
          </a:p>
          <a:p>
            <a:pPr marL="514350" indent="-514350" algn="just">
              <a:buAutoNum type="alphaLcParenR"/>
            </a:pPr>
            <a:r>
              <a:rPr lang="tr-TR" sz="2800" dirty="0">
                <a:latin typeface="Times New Roman" pitchFamily="18" charset="0"/>
                <a:cs typeface="Times New Roman" pitchFamily="18" charset="0"/>
              </a:rPr>
              <a:t>Destek alınarak yürütülen araştırmalar sonucu yapılan yayınlarda destek veren </a:t>
            </a:r>
            <a:r>
              <a:rPr lang="tr-TR" sz="2800" dirty="0" smtClean="0">
                <a:latin typeface="Times New Roman" pitchFamily="18" charset="0"/>
                <a:cs typeface="Times New Roman" pitchFamily="18" charset="0"/>
              </a:rPr>
              <a:t>kişi, kurum </a:t>
            </a:r>
            <a:r>
              <a:rPr lang="tr-TR" sz="2800" dirty="0">
                <a:latin typeface="Times New Roman" pitchFamily="18" charset="0"/>
                <a:cs typeface="Times New Roman" pitchFamily="18" charset="0"/>
              </a:rPr>
              <a:t>veya kuruluşlar ile bunların katkılarını </a:t>
            </a:r>
            <a:r>
              <a:rPr lang="tr-TR" sz="2800" dirty="0" smtClean="0">
                <a:latin typeface="Times New Roman" pitchFamily="18" charset="0"/>
                <a:cs typeface="Times New Roman" pitchFamily="18" charset="0"/>
              </a:rPr>
              <a:t>belirtmemek</a:t>
            </a:r>
          </a:p>
          <a:p>
            <a:pPr marL="514350" indent="-514350" algn="just">
              <a:buAutoNum type="alphaLcParenR"/>
            </a:pPr>
            <a:r>
              <a:rPr lang="tr-TR" sz="2800" dirty="0">
                <a:latin typeface="Times New Roman" pitchFamily="18" charset="0"/>
                <a:cs typeface="Times New Roman" pitchFamily="18" charset="0"/>
              </a:rPr>
              <a:t>Görevin tam ve zamanında yapılmasında, görev mahallinde kurumlarca belirlenen usul ve esasların yerine getirilmesinde, kayıtsızlık göstermek veya düzensiz </a:t>
            </a:r>
            <a:r>
              <a:rPr lang="tr-TR" sz="2800" dirty="0" smtClean="0">
                <a:latin typeface="Times New Roman" pitchFamily="18" charset="0"/>
                <a:cs typeface="Times New Roman" pitchFamily="18" charset="0"/>
              </a:rPr>
              <a:t>davranmak</a:t>
            </a:r>
          </a:p>
          <a:p>
            <a:pPr marL="514350" indent="-514350" algn="just">
              <a:buAutoNum type="alphaLcParenR"/>
            </a:pPr>
            <a:r>
              <a:rPr lang="tr-TR" sz="2800" dirty="0">
                <a:latin typeface="Times New Roman" pitchFamily="18" charset="0"/>
                <a:cs typeface="Times New Roman" pitchFamily="18" charset="0"/>
              </a:rPr>
              <a:t> Usulsüz müracaat veya şikayette </a:t>
            </a:r>
            <a:r>
              <a:rPr lang="tr-TR" sz="2800" dirty="0" smtClean="0">
                <a:latin typeface="Times New Roman" pitchFamily="18" charset="0"/>
                <a:cs typeface="Times New Roman" pitchFamily="18" charset="0"/>
              </a:rPr>
              <a:t>bulunmak</a:t>
            </a:r>
          </a:p>
          <a:p>
            <a:pPr marL="0" indent="0" algn="just">
              <a:buNone/>
            </a:pP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118158385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337</TotalTime>
  <Words>3179</Words>
  <Application>Microsoft Office PowerPoint</Application>
  <PresentationFormat>Ekran Gösterisi (4:3)</PresentationFormat>
  <Paragraphs>296</Paragraphs>
  <Slides>66</Slides>
  <Notes>1</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66</vt:i4>
      </vt:variant>
    </vt:vector>
  </HeadingPairs>
  <TitlesOfParts>
    <vt:vector size="68" baseType="lpstr">
      <vt:lpstr>Ofis Teması</vt:lpstr>
      <vt:lpstr>Acrobat Document</vt:lpstr>
      <vt:lpstr>  GİRESUN ÜNİVERSİTESİ REKTÖRLÜĞÜ  HUKUK MÜŞAVİRLİĞİ</vt:lpstr>
      <vt:lpstr>PERSONEL DİSİPLİN SORUŞTURMASI</vt:lpstr>
      <vt:lpstr>PERSONEL DİSİPLİN SORUŞTURMASI REHBERİ</vt:lpstr>
      <vt:lpstr> SORUŞTURMAYA YETKİLİ DİSİPLİN AMİRLERİ </vt:lpstr>
      <vt:lpstr> DİSİPLİN SUÇLARI VE CEZALARI </vt:lpstr>
      <vt:lpstr>PowerPoint Sunusu</vt:lpstr>
      <vt:lpstr>PowerPoint Sunusu</vt:lpstr>
      <vt:lpstr>DİSİPLİN CEZALARI</vt:lpstr>
      <vt:lpstr>2547 Sayılı Yükseköğretim Kanunu’na Göre Uyarma Cezası Gerektiren Fiiller</vt:lpstr>
      <vt:lpstr>2547 Sayılı Yükseköğretim Kanunu’na Göre Kınama Cezası Gerektiren Fiiller</vt:lpstr>
      <vt:lpstr>PowerPoint Sunusu</vt:lpstr>
      <vt:lpstr>PowerPoint Sunusu</vt:lpstr>
      <vt:lpstr>PowerPoint Sunusu</vt:lpstr>
      <vt:lpstr>2547 Sayılı Yükseköğretim Kanunu’na Göre Aylıktan veya Ücretten Kesme Cezası Gerektiren Fiiller</vt:lpstr>
      <vt:lpstr>PowerPoint Sunusu</vt:lpstr>
      <vt:lpstr>PowerPoint Sunusu</vt:lpstr>
      <vt:lpstr>2547 Sayılı Yükseköğretim Kanunu’na Göre Kademe İlerlemesinin Durdurulması veya Birden Fazla Ücretten Kesme Cezası Gerektiren Fiiller</vt:lpstr>
      <vt:lpstr>PowerPoint Sunusu</vt:lpstr>
      <vt:lpstr>PowerPoint Sunusu</vt:lpstr>
      <vt:lpstr>2547 Sayılı Yükseköğretim Kanunu’na Göre Üniversite Öğretim Mesleğinden Çıkarma Cezası Gerektiren Fiiller</vt:lpstr>
      <vt:lpstr>2547 Sayılı Yükseköğretim Kanunu’na Göre Kamu Görevinden Çıkarma Cezası Gerektiren Fiiller</vt:lpstr>
      <vt:lpstr>657 Sayılı Devlet Memurları Kanunu’na Göre Uyarma Cezası Gerektiren Fiiller</vt:lpstr>
      <vt:lpstr>657 Sayılı Devlet Memurları Kanunu’na Göre Kınama Cezası Gerektiren Fiiller</vt:lpstr>
      <vt:lpstr>657 Sayılı Devlet Memurları Kanunu’na Göre Aylıktan Kesme Cezası Gerektiren Fiiller</vt:lpstr>
      <vt:lpstr>657 Sayılı Devlet Memurları Kanunu’na Göre Kademe İlerlemesinin Durdurulması Cezası Gerektiren Fiiller</vt:lpstr>
      <vt:lpstr>PowerPoint Sunusu</vt:lpstr>
      <vt:lpstr>657 Sayılı Devlet Memurları Kanunu’na Göre Devlet Memurluğundan Çıkarma Cezası Gerektiren Fiiller</vt:lpstr>
      <vt:lpstr>PowerPoint Sunusu</vt:lpstr>
      <vt:lpstr>  SORUŞTURMANIN AÇILMASI VE YÜRÜTÜLMESİ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Savunma Hakkının Kullanılmasında Dikkat Edilmesi Gereken Hususlar</vt:lpstr>
      <vt:lpstr>PowerPoint Sunusu</vt:lpstr>
      <vt:lpstr>PowerPoint Sunusu</vt:lpstr>
      <vt:lpstr>PowerPoint Sunusu</vt:lpstr>
      <vt:lpstr>Disiplin Cezası Verme Yetkisi  </vt:lpstr>
      <vt:lpstr>Tamamlanan soruşturma sonucunda hangi cezayı hangi disiplin amiri veya kurulunun vereceği Kanun’un 53/Ç maddesinde belirtilmiştir. Disiplin cezası vermeye yetkili amir ve kurullar şunlardır:</vt:lpstr>
      <vt:lpstr>Disiplin Cezası Verilirken Dikkat Edilmesi Gereken Hususlar</vt:lpstr>
      <vt:lpstr>PowerPoint Sunusu</vt:lpstr>
      <vt:lpstr>PowerPoint Sunusu</vt:lpstr>
      <vt:lpstr>PowerPoint Sunusu</vt:lpstr>
      <vt:lpstr>PowerPoint Sunusu</vt:lpstr>
      <vt:lpstr>PowerPoint Sunusu</vt:lpstr>
      <vt:lpstr>PowerPoint Sunusu</vt:lpstr>
      <vt:lpstr>PowerPoint Sunusu</vt:lpstr>
      <vt:lpstr>PowerPoint Sunusu</vt:lpstr>
      <vt:lpstr>Disiplin Kurullarının Teşekkülü </vt:lpstr>
      <vt:lpstr> Disiplin Kurulları Oluşturulurken Dikkat Edilmesi Gereken Hususlar </vt:lpstr>
      <vt:lpstr>PowerPoint Sunusu</vt:lpstr>
      <vt:lpstr>Ceza Tebliği ve İtiraz</vt:lpstr>
      <vt:lpstr>PowerPoint Sunusu</vt:lpstr>
      <vt:lpstr>PowerPoint Sunusu</vt:lpstr>
      <vt:lpstr>KAYITLARIN TUTULMASI VE ÖZLÜK DOSYASINDA SAKLAMA</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GİRESUN ÜNİVERSİTESİ REKTÖRLÜĞÜ   HUKUK MÜŞAVİRLİĞİ</dc:title>
  <cp:lastModifiedBy>user</cp:lastModifiedBy>
  <cp:revision>109</cp:revision>
  <dcterms:modified xsi:type="dcterms:W3CDTF">2025-05-06T14:00:03Z</dcterms:modified>
</cp:coreProperties>
</file>